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698" r:id="rId5"/>
  </p:sldMasterIdLst>
  <p:notesMasterIdLst>
    <p:notesMasterId r:id="rId23"/>
  </p:notesMasterIdLst>
  <p:handoutMasterIdLst>
    <p:handoutMasterId r:id="rId24"/>
  </p:handoutMasterIdLst>
  <p:sldIdLst>
    <p:sldId id="350" r:id="rId6"/>
    <p:sldId id="3855" r:id="rId7"/>
    <p:sldId id="495" r:id="rId8"/>
    <p:sldId id="366" r:id="rId9"/>
    <p:sldId id="3854" r:id="rId10"/>
    <p:sldId id="368" r:id="rId11"/>
    <p:sldId id="371" r:id="rId12"/>
    <p:sldId id="370" r:id="rId13"/>
    <p:sldId id="367" r:id="rId14"/>
    <p:sldId id="369" r:id="rId15"/>
    <p:sldId id="372" r:id="rId16"/>
    <p:sldId id="375" r:id="rId17"/>
    <p:sldId id="3878" r:id="rId18"/>
    <p:sldId id="3877" r:id="rId19"/>
    <p:sldId id="373" r:id="rId20"/>
    <p:sldId id="3879" r:id="rId21"/>
    <p:sldId id="38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0B1AF-04AB-4494-A13A-9E9C79027CF6}" v="643" dt="2025-02-28T15:34:03.368"/>
    <p1510:client id="{24982A4F-4EF5-1F5E-B271-792C4DB7B8B9}" v="39" dt="2025-02-27T18:28:57.118"/>
    <p1510:client id="{3260690C-4671-A3F1-FB3B-BCC5FCF9A8E4}" v="1193" dt="2025-02-27T22:14:13.885"/>
    <p1510:client id="{47738840-DA79-4DE5-9574-E7B40BAB4909}" v="23" dt="2025-02-27T19:52:42.214"/>
    <p1510:client id="{67C158C3-6A64-2C29-196D-437DC18DCA91}" v="23" dt="2025-02-27T18:41:00.102"/>
    <p1510:client id="{F6F74219-836A-91E3-54C9-C8EDB3822544}" v="292" dt="2025-02-27T18:25:12.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8"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a:xfrm>
          <a:off x="1539005" y="2461121"/>
          <a:ext cx="1150626" cy="1008591"/>
        </a:xfrm>
        <a:prstGeom prst="rect">
          <a:avLst/>
        </a:prstGeom>
        <a:noFill/>
        <a:ln>
          <a:noFill/>
        </a:ln>
        <a:effectLst/>
      </dgm:spPr>
      <dgm:t>
        <a:bodyPr/>
        <a:lstStyle/>
        <a:p>
          <a:pPr>
            <a:spcAft>
              <a:spcPct val="35000"/>
            </a:spcAft>
            <a:buNone/>
          </a:pPr>
          <a:r>
            <a:rPr lang="en-US" sz="1600" b="1">
              <a:solidFill>
                <a:sysClr val="windowText" lastClr="000000">
                  <a:hueOff val="0"/>
                  <a:satOff val="0"/>
                  <a:lumOff val="0"/>
                  <a:alphaOff val="0"/>
                </a:sysClr>
              </a:solidFill>
              <a:latin typeface="Tenorite"/>
              <a:ea typeface="+mn-ea"/>
              <a:cs typeface="+mn-cs"/>
            </a:rPr>
            <a:t>Step 2 </a:t>
          </a:r>
          <a:r>
            <a:rPr lang="en-US" sz="1400" b="0" u="sng">
              <a:solidFill>
                <a:sysClr val="windowText" lastClr="000000">
                  <a:hueOff val="0"/>
                  <a:satOff val="0"/>
                  <a:lumOff val="0"/>
                  <a:alphaOff val="0"/>
                </a:sysClr>
              </a:solidFill>
              <a:latin typeface="Tenorite"/>
              <a:ea typeface="+mn-ea"/>
              <a:cs typeface="+mn-cs"/>
            </a:rPr>
            <a:t>Pri</a:t>
          </a:r>
          <a:r>
            <a:rPr lang="en-US" sz="1400" u="sng">
              <a:solidFill>
                <a:sysClr val="windowText" lastClr="000000">
                  <a:hueOff val="0"/>
                  <a:satOff val="0"/>
                  <a:lumOff val="0"/>
                  <a:alphaOff val="0"/>
                </a:sysClr>
              </a:solidFill>
              <a:latin typeface="Tenorite"/>
              <a:ea typeface="+mn-ea"/>
              <a:cs typeface="+mn-cs"/>
            </a:rPr>
            <a:t>ncipals</a:t>
          </a:r>
          <a:r>
            <a:rPr lang="en-US" sz="1400">
              <a:solidFill>
                <a:sysClr val="windowText" lastClr="000000">
                  <a:hueOff val="0"/>
                  <a:satOff val="0"/>
                  <a:lumOff val="0"/>
                  <a:alphaOff val="0"/>
                </a:sysClr>
              </a:solidFill>
              <a:latin typeface="Tenorite"/>
              <a:ea typeface="+mn-ea"/>
              <a:cs typeface="+mn-cs"/>
            </a:rPr>
            <a:t> Workshop   FY </a:t>
          </a:r>
          <a:r>
            <a:rPr lang="en-US" sz="1400">
              <a:solidFill>
                <a:sysClr val="windowText" lastClr="000000">
                  <a:hueOff val="0"/>
                  <a:satOff val="0"/>
                  <a:lumOff val="0"/>
                  <a:alphaOff val="0"/>
                </a:sysClr>
              </a:solidFill>
              <a:latin typeface="Arial"/>
              <a:ea typeface="+mn-ea"/>
              <a:cs typeface="+mn-cs"/>
            </a:rPr>
            <a:t>26</a:t>
          </a:r>
          <a:r>
            <a:rPr lang="en-US" sz="1400">
              <a:solidFill>
                <a:sysClr val="windowText" lastClr="000000">
                  <a:hueOff val="0"/>
                  <a:satOff val="0"/>
                  <a:lumOff val="0"/>
                  <a:alphaOff val="0"/>
                </a:sysClr>
              </a:solidFill>
              <a:latin typeface="Tenorite"/>
              <a:ea typeface="+mn-ea"/>
              <a:cs typeface="+mn-cs"/>
            </a:rPr>
            <a:t> Budget</a:t>
          </a:r>
        </a:p>
        <a:p>
          <a:pPr>
            <a:spcAft>
              <a:spcPct val="35000"/>
            </a:spcAft>
            <a:buNone/>
          </a:pPr>
          <a:r>
            <a:rPr lang="en-US" sz="1200">
              <a:solidFill>
                <a:srgbClr val="FF0000"/>
              </a:solidFill>
              <a:latin typeface="Calibri"/>
              <a:ea typeface="+mn-ea"/>
              <a:cs typeface="Times New Roman"/>
            </a:rPr>
            <a:t>January 15</a:t>
          </a:r>
          <a:r>
            <a:rPr lang="en-US" sz="1200">
              <a:solidFill>
                <a:sysClr val="windowText" lastClr="000000">
                  <a:hueOff val="0"/>
                  <a:satOff val="0"/>
                  <a:lumOff val="0"/>
                  <a:alphaOff val="0"/>
                </a:sysClr>
              </a:solidFill>
              <a:latin typeface="Calibri"/>
              <a:ea typeface="+mn-ea"/>
              <a:cs typeface="Times New Roman"/>
            </a:rPr>
            <a:t> </a:t>
          </a:r>
          <a:r>
            <a:rPr lang="en-US" sz="1200" baseline="30000">
              <a:solidFill>
                <a:sysClr val="windowText" lastClr="000000">
                  <a:hueOff val="0"/>
                  <a:satOff val="0"/>
                  <a:lumOff val="0"/>
                  <a:alphaOff val="0"/>
                </a:sysClr>
              </a:solidFill>
              <a:latin typeface="Calibri"/>
              <a:ea typeface="+mn-ea"/>
              <a:cs typeface="Times New Roman"/>
            </a:rPr>
            <a:t> </a:t>
          </a:r>
          <a:endParaRPr lang="en-US" sz="1200">
            <a:solidFill>
              <a:sysClr val="windowText" lastClr="000000">
                <a:hueOff val="0"/>
                <a:satOff val="0"/>
                <a:lumOff val="0"/>
                <a:alphaOff val="0"/>
              </a:sysClr>
            </a:solidFill>
            <a:latin typeface="Calibri"/>
            <a:ea typeface="+mn-ea"/>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a:xfrm>
          <a:off x="4349050" y="1711539"/>
          <a:ext cx="1282937" cy="1137853"/>
        </a:xfrm>
        <a:prstGeom prst="rect">
          <a:avLst/>
        </a:prstGeom>
        <a:noFill/>
        <a:ln>
          <a:noFill/>
        </a:ln>
        <a:effectLst/>
      </dgm:spPr>
      <dgm:t>
        <a:bodyPr/>
        <a:lstStyle/>
        <a:p>
          <a:pPr rtl="0">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a:xfrm>
          <a:off x="130413" y="2809678"/>
          <a:ext cx="1150626" cy="1008591"/>
        </a:xfrm>
        <a:prstGeom prst="rect">
          <a:avLst/>
        </a:prstGeom>
        <a:noFill/>
        <a:ln>
          <a:noFill/>
        </a:ln>
        <a:effectLst/>
      </dgm:spPr>
      <dgm:t>
        <a:bodyPr/>
        <a:lstStyle/>
        <a:p>
          <a:pPr rtl="0">
            <a:buNone/>
          </a:pPr>
          <a:r>
            <a:rPr lang="en-US" sz="1600" b="1">
              <a:solidFill>
                <a:sysClr val="windowText" lastClr="000000">
                  <a:hueOff val="0"/>
                  <a:satOff val="0"/>
                  <a:lumOff val="0"/>
                  <a:alphaOff val="0"/>
                </a:sysClr>
              </a:solidFill>
              <a:latin typeface="Tenorite"/>
              <a:ea typeface="+mn-ea"/>
              <a:cs typeface="+mn-cs"/>
            </a:rPr>
            <a:t>Step 1                             </a:t>
          </a:r>
          <a:r>
            <a:rPr lang="en-US" sz="1400">
              <a:solidFill>
                <a:sysClr val="windowText" lastClr="000000">
                  <a:hueOff val="0"/>
                  <a:satOff val="0"/>
                  <a:lumOff val="0"/>
                  <a:alphaOff val="0"/>
                </a:sysClr>
              </a:solidFill>
              <a:latin typeface="Arial"/>
              <a:ea typeface="+mn-ea"/>
              <a:cs typeface="+mn-cs"/>
            </a:rPr>
            <a:t>Update</a:t>
          </a:r>
          <a:r>
            <a:rPr lang="en-US" sz="1400" b="0">
              <a:solidFill>
                <a:sysClr val="windowText" lastClr="000000">
                  <a:hueOff val="0"/>
                  <a:satOff val="0"/>
                  <a:lumOff val="0"/>
                  <a:alphaOff val="0"/>
                </a:sysClr>
              </a:solidFill>
              <a:latin typeface="Tenorite"/>
              <a:ea typeface="+mn-ea"/>
              <a:cs typeface="+mn-cs"/>
            </a:rPr>
            <a:t> </a:t>
          </a:r>
          <a:r>
            <a:rPr lang="en-US" sz="1400">
              <a:solidFill>
                <a:sysClr val="windowText" lastClr="000000">
                  <a:hueOff val="0"/>
                  <a:satOff val="0"/>
                  <a:lumOff val="0"/>
                  <a:alphaOff val="0"/>
                </a:sysClr>
              </a:solidFill>
              <a:latin typeface="Tenorite"/>
              <a:ea typeface="+mn-ea"/>
              <a:cs typeface="+mn-cs"/>
            </a:rPr>
            <a:t>Strategic Plan</a:t>
          </a:r>
          <a:r>
            <a:rPr lang="en-US" sz="1400">
              <a:solidFill>
                <a:sysClr val="windowText" lastClr="000000">
                  <a:hueOff val="0"/>
                  <a:satOff val="0"/>
                  <a:lumOff val="0"/>
                  <a:alphaOff val="0"/>
                </a:sysClr>
              </a:solidFill>
              <a:latin typeface="Arial"/>
              <a:ea typeface="+mn-ea"/>
              <a:cs typeface="+mn-cs"/>
            </a:rPr>
            <a:t> &amp; Rank Priorities</a:t>
          </a:r>
          <a:endParaRPr lang="en-US" sz="1400">
            <a:solidFill>
              <a:sysClr val="windowText" lastClr="000000">
                <a:hueOff val="0"/>
                <a:satOff val="0"/>
                <a:lumOff val="0"/>
                <a:alphaOff val="0"/>
              </a:sysClr>
            </a:solidFill>
            <a:latin typeface="Tenorite"/>
            <a:ea typeface="+mn-ea"/>
            <a:cs typeface="+mn-cs"/>
          </a:endParaRP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8591602" y="611553"/>
          <a:ext cx="131133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rtl="0">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947597" y="2112563"/>
          <a:ext cx="1150626" cy="1008591"/>
        </a:xfrm>
        <a:prstGeom prst="rect">
          <a:avLst/>
        </a:prstGeom>
        <a:noFill/>
        <a:ln>
          <a:noFill/>
        </a:ln>
        <a:effectLst/>
      </dgm:spPr>
      <dgm:t>
        <a:bodyPr/>
        <a:lstStyle/>
        <a:p>
          <a:pPr>
            <a:lnSpc>
              <a:spcPct val="90000"/>
            </a:lnSpc>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rtl="0">
            <a:lnSpc>
              <a:spcPct val="90000"/>
            </a:lnSpc>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9990880" y="247554"/>
          <a:ext cx="1150626" cy="1008591"/>
        </a:xfrm>
        <a:prstGeom prst="rect">
          <a:avLst/>
        </a:prstGeom>
        <a:noFill/>
        <a:ln>
          <a:noFill/>
        </a:ln>
        <a:effectLst/>
      </dgm:spPr>
      <dgm:t>
        <a:bodyPr/>
        <a:lstStyle/>
        <a:p>
          <a:pPr>
            <a:lnSpc>
              <a:spcPct val="90000"/>
            </a:lnSpc>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a:lnSpc>
              <a:spcPct val="90000"/>
            </a:lnSpc>
            <a:spcAft>
              <a:spcPct val="35000"/>
            </a:spcAft>
            <a:buNone/>
          </a:pPr>
          <a:r>
            <a:rPr lang="en-US" sz="1200" kern="1200" dirty="0">
              <a:solidFill>
                <a:srgbClr val="FF0000"/>
              </a:solidFill>
              <a:latin typeface="Calibri"/>
              <a:ea typeface="+mn-ea"/>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7199568" y="1038549"/>
          <a:ext cx="116856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a:xfrm>
          <a:off x="5764781" y="1350817"/>
          <a:ext cx="1150626" cy="1008591"/>
        </a:xfrm>
        <a:prstGeom prst="rect">
          <a:avLst/>
        </a:prstGeom>
        <a:noFill/>
        <a:ln>
          <a:noFill/>
        </a:ln>
        <a:effectLst/>
      </dgm:spPr>
      <dgm:t>
        <a:bodyPr/>
        <a:lstStyle/>
        <a:p>
          <a:pPr>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57EA8-A8CB-4B97-AE36-88FC7A3C27DA}"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B698FFB7-FD6B-4BD8-B0C9-CA4169A2581D}">
      <dgm:prSet/>
      <dgm: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gm:spPr>
      <dgm:t>
        <a:bodyPr/>
        <a:lstStyle/>
        <a:p>
          <a:pPr rtl="0">
            <a:buNone/>
          </a:pPr>
          <a:r>
            <a:rPr lang="en-US">
              <a:solidFill>
                <a:sysClr val="windowText" lastClr="000000">
                  <a:hueOff val="0"/>
                  <a:satOff val="0"/>
                  <a:lumOff val="0"/>
                  <a:alphaOff val="0"/>
                </a:sysClr>
              </a:solidFill>
              <a:latin typeface="Tenorite"/>
              <a:ea typeface="+mn-ea"/>
              <a:cs typeface="+mn-cs"/>
            </a:rPr>
            <a:t>The GO Team needs to </a:t>
          </a:r>
          <a:r>
            <a:rPr lang="en-US" b="1">
              <a:solidFill>
                <a:srgbClr val="A92A91"/>
              </a:solidFill>
              <a:latin typeface="Tenorite"/>
              <a:ea typeface="+mn-ea"/>
              <a:cs typeface="+mn-cs"/>
            </a:rPr>
            <a:t>TAKE ACTION</a:t>
          </a:r>
          <a:r>
            <a:rPr lang="en-US" b="1">
              <a:solidFill>
                <a:sysClr val="windowText" lastClr="000000">
                  <a:hueOff val="0"/>
                  <a:satOff val="0"/>
                  <a:lumOff val="0"/>
                  <a:alphaOff val="0"/>
                </a:sysClr>
              </a:solidFill>
              <a:latin typeface="Tenorite"/>
              <a:ea typeface="+mn-ea"/>
              <a:cs typeface="+mn-cs"/>
            </a:rPr>
            <a:t> </a:t>
          </a:r>
          <a:r>
            <a:rPr lang="en-US">
              <a:solidFill>
                <a:sysClr val="windowText" lastClr="000000">
                  <a:hueOff val="0"/>
                  <a:satOff val="0"/>
                  <a:lumOff val="0"/>
                  <a:alphaOff val="0"/>
                </a:sysClr>
              </a:solidFill>
              <a:latin typeface="Tenorite"/>
              <a:ea typeface="+mn-ea"/>
              <a:cs typeface="+mn-cs"/>
            </a:rPr>
            <a:t>(vote) on its FY26 budget.</a:t>
          </a:r>
        </a:p>
      </dgm:t>
    </dgm:pt>
    <dgm:pt modelId="{950EE0D0-80E2-49F3-994F-2E3921FB315C}" type="parTrans" cxnId="{FEBA400C-84DF-423B-B575-BC0B378F6430}">
      <dgm:prSet/>
      <dgm:spPr/>
      <dgm:t>
        <a:bodyPr/>
        <a:lstStyle/>
        <a:p>
          <a:endParaRPr lang="en-US"/>
        </a:p>
      </dgm:t>
    </dgm:pt>
    <dgm:pt modelId="{02329CA9-7D80-4F4B-B5F4-8D42C2AE4C2F}" type="sibTrans" cxnId="{FEBA400C-84DF-423B-B575-BC0B378F6430}">
      <dgm:prSet/>
      <dgm:spPr/>
      <dgm:t>
        <a:bodyPr/>
        <a:lstStyle/>
        <a:p>
          <a:endParaRPr lang="en-US"/>
        </a:p>
      </dgm:t>
    </dgm:pt>
    <dgm:pt modelId="{94F1C6E0-096F-492A-B4E1-7B6D4001B7E5}">
      <dgm:prSet/>
      <dgm: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After the motion and a second, the GO Team may have additional discussion.</a:t>
          </a:r>
        </a:p>
      </dgm:t>
    </dgm:pt>
    <dgm:pt modelId="{79E27E22-597C-4129-A4A9-578735BB6A85}" type="parTrans" cxnId="{44D66627-35EF-4FAE-9028-4262BD14F64E}">
      <dgm:prSet/>
      <dgm:spPr/>
      <dgm:t>
        <a:bodyPr/>
        <a:lstStyle/>
        <a:p>
          <a:endParaRPr lang="en-US"/>
        </a:p>
      </dgm:t>
    </dgm:pt>
    <dgm:pt modelId="{315A0655-BBEC-4E14-A840-69AAD69ED390}" type="sibTrans" cxnId="{44D66627-35EF-4FAE-9028-4262BD14F64E}">
      <dgm:prSet/>
      <dgm:spPr/>
      <dgm:t>
        <a:bodyPr/>
        <a:lstStyle/>
        <a:p>
          <a:endParaRPr lang="en-US"/>
        </a:p>
      </dgm:t>
    </dgm:pt>
    <dgm:pt modelId="{42453601-FF84-4198-A2D2-B657E77A0010}">
      <dgm:prSet/>
      <dgm: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Once discussion is concluded, the GO Team will vote.</a:t>
          </a:r>
        </a:p>
      </dgm:t>
    </dgm:pt>
    <dgm:pt modelId="{11514F74-DC2A-421E-958E-9B75DCABBE2C}" type="parTrans" cxnId="{D77387F7-7BAC-40EB-92A5-2A56CB6A0A0F}">
      <dgm:prSet/>
      <dgm:spPr/>
      <dgm:t>
        <a:bodyPr/>
        <a:lstStyle/>
        <a:p>
          <a:endParaRPr lang="en-US"/>
        </a:p>
      </dgm:t>
    </dgm:pt>
    <dgm:pt modelId="{2A4380EF-DFFB-4E6E-A27D-F75659ED6F58}" type="sibTrans" cxnId="{D77387F7-7BAC-40EB-92A5-2A56CB6A0A0F}">
      <dgm:prSet/>
      <dgm:spPr/>
      <dgm:t>
        <a:bodyPr/>
        <a:lstStyle/>
        <a:p>
          <a:endParaRPr lang="en-US"/>
        </a:p>
      </dgm:t>
    </dgm:pt>
    <dgm:pt modelId="{0564E5EF-5B36-494C-A6C0-23CFB55B7BCC}" type="pres">
      <dgm:prSet presAssocID="{AD357EA8-A8CB-4B97-AE36-88FC7A3C27DA}" presName="hierChild1" presStyleCnt="0">
        <dgm:presLayoutVars>
          <dgm:chPref val="1"/>
          <dgm:dir/>
          <dgm:animOne val="branch"/>
          <dgm:animLvl val="lvl"/>
          <dgm:resizeHandles/>
        </dgm:presLayoutVars>
      </dgm:prSet>
      <dgm:spPr/>
    </dgm:pt>
    <dgm:pt modelId="{B6DF30B4-497D-4F6D-9D73-6DD5783129BA}" type="pres">
      <dgm:prSet presAssocID="{B698FFB7-FD6B-4BD8-B0C9-CA4169A2581D}" presName="hierRoot1" presStyleCnt="0"/>
      <dgm:spPr/>
    </dgm:pt>
    <dgm:pt modelId="{B3119F31-75F2-4AAF-8BC5-D071DA356600}" type="pres">
      <dgm:prSet presAssocID="{B698FFB7-FD6B-4BD8-B0C9-CA4169A2581D}" presName="composite" presStyleCnt="0"/>
      <dgm:spPr/>
    </dgm:pt>
    <dgm:pt modelId="{F3A135DB-2376-4E3B-A20A-41984A2C6E6D}" type="pres">
      <dgm:prSet presAssocID="{B698FFB7-FD6B-4BD8-B0C9-CA4169A2581D}" presName="background" presStyleLbl="node0" presStyleIdx="0" presStyleCnt="3"/>
      <dgm: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gm:spPr>
    </dgm:pt>
    <dgm:pt modelId="{FA82B6CE-D09A-4090-AE86-805DDA5FD9D1}" type="pres">
      <dgm:prSet presAssocID="{B698FFB7-FD6B-4BD8-B0C9-CA4169A2581D}" presName="text" presStyleLbl="fgAcc0" presStyleIdx="0" presStyleCnt="3">
        <dgm:presLayoutVars>
          <dgm:chPref val="3"/>
        </dgm:presLayoutVars>
      </dgm:prSet>
      <dgm:spPr/>
    </dgm:pt>
    <dgm:pt modelId="{9538D900-7AE8-458D-A772-4AD773D1EAC8}" type="pres">
      <dgm:prSet presAssocID="{B698FFB7-FD6B-4BD8-B0C9-CA4169A2581D}" presName="hierChild2" presStyleCnt="0"/>
      <dgm:spPr/>
    </dgm:pt>
    <dgm:pt modelId="{171B1F7F-308A-4D14-973E-1576E2F58C30}" type="pres">
      <dgm:prSet presAssocID="{94F1C6E0-096F-492A-B4E1-7B6D4001B7E5}" presName="hierRoot1" presStyleCnt="0"/>
      <dgm:spPr/>
    </dgm:pt>
    <dgm:pt modelId="{2E5E3512-2441-4FFF-9678-0DCC32A31043}" type="pres">
      <dgm:prSet presAssocID="{94F1C6E0-096F-492A-B4E1-7B6D4001B7E5}" presName="composite" presStyleCnt="0"/>
      <dgm:spPr/>
    </dgm:pt>
    <dgm:pt modelId="{60F45E52-7DB8-499D-BC6D-774E123989C7}" type="pres">
      <dgm:prSet presAssocID="{94F1C6E0-096F-492A-B4E1-7B6D4001B7E5}" presName="background" presStyleLbl="node0" presStyleIdx="1" presStyleCnt="3"/>
      <dgm: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gm:spPr>
    </dgm:pt>
    <dgm:pt modelId="{56E9DAE2-B9E4-4613-8034-2724F6BCF6F4}" type="pres">
      <dgm:prSet presAssocID="{94F1C6E0-096F-492A-B4E1-7B6D4001B7E5}" presName="text" presStyleLbl="fgAcc0" presStyleIdx="1" presStyleCnt="3">
        <dgm:presLayoutVars>
          <dgm:chPref val="3"/>
        </dgm:presLayoutVars>
      </dgm:prSet>
      <dgm:spPr/>
    </dgm:pt>
    <dgm:pt modelId="{9C44DE81-99CF-4191-8F4B-2C507C998003}" type="pres">
      <dgm:prSet presAssocID="{94F1C6E0-096F-492A-B4E1-7B6D4001B7E5}" presName="hierChild2" presStyleCnt="0"/>
      <dgm:spPr/>
    </dgm:pt>
    <dgm:pt modelId="{A5EFB6B8-B33A-436B-A5F7-9E81C7231F89}" type="pres">
      <dgm:prSet presAssocID="{42453601-FF84-4198-A2D2-B657E77A0010}" presName="hierRoot1" presStyleCnt="0"/>
      <dgm:spPr/>
    </dgm:pt>
    <dgm:pt modelId="{42AEAB1D-71EB-4497-AB11-4277E8816DBC}" type="pres">
      <dgm:prSet presAssocID="{42453601-FF84-4198-A2D2-B657E77A0010}" presName="composite" presStyleCnt="0"/>
      <dgm:spPr/>
    </dgm:pt>
    <dgm:pt modelId="{C634EFCA-5B75-462F-8D79-2CB1151656F3}" type="pres">
      <dgm:prSet presAssocID="{42453601-FF84-4198-A2D2-B657E77A0010}" presName="background" presStyleLbl="node0" presStyleIdx="2" presStyleCnt="3"/>
      <dgm: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gm:spPr>
    </dgm:pt>
    <dgm:pt modelId="{5A79D47D-CEE6-40ED-BD6A-44FF56310EDF}" type="pres">
      <dgm:prSet presAssocID="{42453601-FF84-4198-A2D2-B657E77A0010}" presName="text" presStyleLbl="fgAcc0" presStyleIdx="2" presStyleCnt="3">
        <dgm:presLayoutVars>
          <dgm:chPref val="3"/>
        </dgm:presLayoutVars>
      </dgm:prSet>
      <dgm:spPr/>
    </dgm:pt>
    <dgm:pt modelId="{B3B3220A-5316-4E39-8143-8E842F6C7F46}" type="pres">
      <dgm:prSet presAssocID="{42453601-FF84-4198-A2D2-B657E77A0010}" presName="hierChild2" presStyleCnt="0"/>
      <dgm:spPr/>
    </dgm:pt>
  </dgm:ptLst>
  <dgm:cxnLst>
    <dgm:cxn modelId="{FEBA400C-84DF-423B-B575-BC0B378F6430}" srcId="{AD357EA8-A8CB-4B97-AE36-88FC7A3C27DA}" destId="{B698FFB7-FD6B-4BD8-B0C9-CA4169A2581D}" srcOrd="0" destOrd="0" parTransId="{950EE0D0-80E2-49F3-994F-2E3921FB315C}" sibTransId="{02329CA9-7D80-4F4B-B5F4-8D42C2AE4C2F}"/>
    <dgm:cxn modelId="{44D66627-35EF-4FAE-9028-4262BD14F64E}" srcId="{AD357EA8-A8CB-4B97-AE36-88FC7A3C27DA}" destId="{94F1C6E0-096F-492A-B4E1-7B6D4001B7E5}" srcOrd="1" destOrd="0" parTransId="{79E27E22-597C-4129-A4A9-578735BB6A85}" sibTransId="{315A0655-BBEC-4E14-A840-69AAD69ED390}"/>
    <dgm:cxn modelId="{B2037D40-C4A1-4F92-9F31-6DB8FD347D98}" type="presOf" srcId="{94F1C6E0-096F-492A-B4E1-7B6D4001B7E5}" destId="{56E9DAE2-B9E4-4613-8034-2724F6BCF6F4}" srcOrd="0" destOrd="0" presId="urn:microsoft.com/office/officeart/2005/8/layout/hierarchy1"/>
    <dgm:cxn modelId="{F8903A59-CB65-43A3-B84C-C48F74EE7710}" type="presOf" srcId="{42453601-FF84-4198-A2D2-B657E77A0010}" destId="{5A79D47D-CEE6-40ED-BD6A-44FF56310EDF}" srcOrd="0" destOrd="0" presId="urn:microsoft.com/office/officeart/2005/8/layout/hierarchy1"/>
    <dgm:cxn modelId="{1CE84895-3DC2-4427-8225-CF2C2050F8E1}" type="presOf" srcId="{AD357EA8-A8CB-4B97-AE36-88FC7A3C27DA}" destId="{0564E5EF-5B36-494C-A6C0-23CFB55B7BCC}" srcOrd="0" destOrd="0" presId="urn:microsoft.com/office/officeart/2005/8/layout/hierarchy1"/>
    <dgm:cxn modelId="{16AAD8C6-0B02-4E09-9B7D-C2AC4E6452DB}" type="presOf" srcId="{B698FFB7-FD6B-4BD8-B0C9-CA4169A2581D}" destId="{FA82B6CE-D09A-4090-AE86-805DDA5FD9D1}" srcOrd="0" destOrd="0" presId="urn:microsoft.com/office/officeart/2005/8/layout/hierarchy1"/>
    <dgm:cxn modelId="{D77387F7-7BAC-40EB-92A5-2A56CB6A0A0F}" srcId="{AD357EA8-A8CB-4B97-AE36-88FC7A3C27DA}" destId="{42453601-FF84-4198-A2D2-B657E77A0010}" srcOrd="2" destOrd="0" parTransId="{11514F74-DC2A-421E-958E-9B75DCABBE2C}" sibTransId="{2A4380EF-DFFB-4E6E-A27D-F75659ED6F58}"/>
    <dgm:cxn modelId="{472C0629-67F2-488B-88C2-B4882D7A86B9}" type="presParOf" srcId="{0564E5EF-5B36-494C-A6C0-23CFB55B7BCC}" destId="{B6DF30B4-497D-4F6D-9D73-6DD5783129BA}" srcOrd="0" destOrd="0" presId="urn:microsoft.com/office/officeart/2005/8/layout/hierarchy1"/>
    <dgm:cxn modelId="{A9C9C277-351C-4DF0-A30B-CA490AEA4E86}" type="presParOf" srcId="{B6DF30B4-497D-4F6D-9D73-6DD5783129BA}" destId="{B3119F31-75F2-4AAF-8BC5-D071DA356600}" srcOrd="0" destOrd="0" presId="urn:microsoft.com/office/officeart/2005/8/layout/hierarchy1"/>
    <dgm:cxn modelId="{5B51B501-7A14-4E9A-ACC5-66323CD28ED5}" type="presParOf" srcId="{B3119F31-75F2-4AAF-8BC5-D071DA356600}" destId="{F3A135DB-2376-4E3B-A20A-41984A2C6E6D}" srcOrd="0" destOrd="0" presId="urn:microsoft.com/office/officeart/2005/8/layout/hierarchy1"/>
    <dgm:cxn modelId="{84F6E60E-642C-4FB3-95CE-A86CA977D7D1}" type="presParOf" srcId="{B3119F31-75F2-4AAF-8BC5-D071DA356600}" destId="{FA82B6CE-D09A-4090-AE86-805DDA5FD9D1}" srcOrd="1" destOrd="0" presId="urn:microsoft.com/office/officeart/2005/8/layout/hierarchy1"/>
    <dgm:cxn modelId="{745D4AE8-4B6E-4138-A737-C5E2AAB84A71}" type="presParOf" srcId="{B6DF30B4-497D-4F6D-9D73-6DD5783129BA}" destId="{9538D900-7AE8-458D-A772-4AD773D1EAC8}" srcOrd="1" destOrd="0" presId="urn:microsoft.com/office/officeart/2005/8/layout/hierarchy1"/>
    <dgm:cxn modelId="{27E458A1-AA48-44FD-A053-730C8DB700FF}" type="presParOf" srcId="{0564E5EF-5B36-494C-A6C0-23CFB55B7BCC}" destId="{171B1F7F-308A-4D14-973E-1576E2F58C30}" srcOrd="1" destOrd="0" presId="urn:microsoft.com/office/officeart/2005/8/layout/hierarchy1"/>
    <dgm:cxn modelId="{42DD6B38-1B9A-4F52-88BF-7FBA4CC35710}" type="presParOf" srcId="{171B1F7F-308A-4D14-973E-1576E2F58C30}" destId="{2E5E3512-2441-4FFF-9678-0DCC32A31043}" srcOrd="0" destOrd="0" presId="urn:microsoft.com/office/officeart/2005/8/layout/hierarchy1"/>
    <dgm:cxn modelId="{FC3E2EE8-952A-42BD-8309-B0DB23B8E73D}" type="presParOf" srcId="{2E5E3512-2441-4FFF-9678-0DCC32A31043}" destId="{60F45E52-7DB8-499D-BC6D-774E123989C7}" srcOrd="0" destOrd="0" presId="urn:microsoft.com/office/officeart/2005/8/layout/hierarchy1"/>
    <dgm:cxn modelId="{1EC19C74-B147-4B4A-8DDC-7D0377BA99D9}" type="presParOf" srcId="{2E5E3512-2441-4FFF-9678-0DCC32A31043}" destId="{56E9DAE2-B9E4-4613-8034-2724F6BCF6F4}" srcOrd="1" destOrd="0" presId="urn:microsoft.com/office/officeart/2005/8/layout/hierarchy1"/>
    <dgm:cxn modelId="{89461328-757C-4DC1-AA86-8B60C0CCE67D}" type="presParOf" srcId="{171B1F7F-308A-4D14-973E-1576E2F58C30}" destId="{9C44DE81-99CF-4191-8F4B-2C507C998003}" srcOrd="1" destOrd="0" presId="urn:microsoft.com/office/officeart/2005/8/layout/hierarchy1"/>
    <dgm:cxn modelId="{309614B3-8992-4DAE-B912-E97070E4D4FB}" type="presParOf" srcId="{0564E5EF-5B36-494C-A6C0-23CFB55B7BCC}" destId="{A5EFB6B8-B33A-436B-A5F7-9E81C7231F89}" srcOrd="2" destOrd="0" presId="urn:microsoft.com/office/officeart/2005/8/layout/hierarchy1"/>
    <dgm:cxn modelId="{9EB57403-C562-478D-94C2-0B6ADC351694}" type="presParOf" srcId="{A5EFB6B8-B33A-436B-A5F7-9E81C7231F89}" destId="{42AEAB1D-71EB-4497-AB11-4277E8816DBC}" srcOrd="0" destOrd="0" presId="urn:microsoft.com/office/officeart/2005/8/layout/hierarchy1"/>
    <dgm:cxn modelId="{63D95841-EB5E-497A-BA66-D304D72894B6}" type="presParOf" srcId="{42AEAB1D-71EB-4497-AB11-4277E8816DBC}" destId="{C634EFCA-5B75-462F-8D79-2CB1151656F3}" srcOrd="0" destOrd="0" presId="urn:microsoft.com/office/officeart/2005/8/layout/hierarchy1"/>
    <dgm:cxn modelId="{D45E642A-630F-44E5-9DED-403DEE0EF2C2}" type="presParOf" srcId="{42AEAB1D-71EB-4497-AB11-4277E8816DBC}" destId="{5A79D47D-CEE6-40ED-BD6A-44FF56310EDF}" srcOrd="1" destOrd="0" presId="urn:microsoft.com/office/officeart/2005/8/layout/hierarchy1"/>
    <dgm:cxn modelId="{58840CDD-15DA-4E4D-8C39-FE23428EBBE9}" type="presParOf" srcId="{A5EFB6B8-B33A-436B-A5F7-9E81C7231F89}" destId="{B3B3220A-5316-4E39-8143-8E842F6C7F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1                             </a:t>
          </a:r>
          <a:r>
            <a:rPr lang="en-US" sz="1400" kern="1200">
              <a:solidFill>
                <a:sysClr val="windowText" lastClr="000000">
                  <a:hueOff val="0"/>
                  <a:satOff val="0"/>
                  <a:lumOff val="0"/>
                  <a:alphaOff val="0"/>
                </a:sysClr>
              </a:solidFill>
              <a:latin typeface="Arial"/>
              <a:ea typeface="+mn-ea"/>
              <a:cs typeface="+mn-cs"/>
            </a:rPr>
            <a:t>Update</a:t>
          </a:r>
          <a:r>
            <a:rPr lang="en-US" sz="1400" b="0" kern="1200">
              <a:solidFill>
                <a:sysClr val="windowText" lastClr="000000">
                  <a:hueOff val="0"/>
                  <a:satOff val="0"/>
                  <a:lumOff val="0"/>
                  <a:alphaOff val="0"/>
                </a:sysClr>
              </a:solidFill>
              <a:latin typeface="Tenorite"/>
              <a:ea typeface="+mn-ea"/>
              <a:cs typeface="+mn-cs"/>
            </a:rPr>
            <a:t> </a:t>
          </a:r>
          <a:r>
            <a:rPr lang="en-US" sz="1400" kern="1200">
              <a:solidFill>
                <a:sysClr val="windowText" lastClr="000000">
                  <a:hueOff val="0"/>
                  <a:satOff val="0"/>
                  <a:lumOff val="0"/>
                  <a:alphaOff val="0"/>
                </a:sysClr>
              </a:solidFill>
              <a:latin typeface="Tenorite"/>
              <a:ea typeface="+mn-ea"/>
              <a:cs typeface="+mn-cs"/>
            </a:rPr>
            <a:t>Strategic Plan</a:t>
          </a:r>
          <a:r>
            <a:rPr lang="en-US" sz="1400" kern="1200">
              <a:solidFill>
                <a:sysClr val="windowText" lastClr="000000">
                  <a:hueOff val="0"/>
                  <a:satOff val="0"/>
                  <a:lumOff val="0"/>
                  <a:alphaOff val="0"/>
                </a:sysClr>
              </a:solidFill>
              <a:latin typeface="Arial"/>
              <a:ea typeface="+mn-ea"/>
              <a:cs typeface="+mn-cs"/>
            </a:rPr>
            <a:t> &amp; Rank Priorities</a:t>
          </a:r>
          <a:endParaRPr lang="en-US" sz="1400" kern="1200">
            <a:solidFill>
              <a:sysClr val="windowText" lastClr="000000">
                <a:hueOff val="0"/>
                <a:satOff val="0"/>
                <a:lumOff val="0"/>
                <a:alphaOff val="0"/>
              </a:sysClr>
            </a:solidFill>
            <a:latin typeface="Tenorite"/>
            <a:ea typeface="+mn-ea"/>
            <a:cs typeface="+mn-cs"/>
          </a:endParaRPr>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2 </a:t>
          </a:r>
          <a:r>
            <a:rPr lang="en-US" sz="1400" b="0" u="sng" kern="1200">
              <a:solidFill>
                <a:sysClr val="windowText" lastClr="000000">
                  <a:hueOff val="0"/>
                  <a:satOff val="0"/>
                  <a:lumOff val="0"/>
                  <a:alphaOff val="0"/>
                </a:sysClr>
              </a:solidFill>
              <a:latin typeface="Tenorite"/>
              <a:ea typeface="+mn-ea"/>
              <a:cs typeface="+mn-cs"/>
            </a:rPr>
            <a:t>Pri</a:t>
          </a:r>
          <a:r>
            <a:rPr lang="en-US" sz="1400" u="sng" kern="1200">
              <a:solidFill>
                <a:sysClr val="windowText" lastClr="000000">
                  <a:hueOff val="0"/>
                  <a:satOff val="0"/>
                  <a:lumOff val="0"/>
                  <a:alphaOff val="0"/>
                </a:sysClr>
              </a:solidFill>
              <a:latin typeface="Tenorite"/>
              <a:ea typeface="+mn-ea"/>
              <a:cs typeface="+mn-cs"/>
            </a:rPr>
            <a:t>ncipals</a:t>
          </a:r>
          <a:r>
            <a:rPr lang="en-US" sz="1400" kern="1200">
              <a:solidFill>
                <a:sysClr val="windowText" lastClr="000000">
                  <a:hueOff val="0"/>
                  <a:satOff val="0"/>
                  <a:lumOff val="0"/>
                  <a:alphaOff val="0"/>
                </a:sysClr>
              </a:solidFill>
              <a:latin typeface="Tenorite"/>
              <a:ea typeface="+mn-ea"/>
              <a:cs typeface="+mn-cs"/>
            </a:rPr>
            <a:t> Workshop   FY </a:t>
          </a:r>
          <a:r>
            <a:rPr lang="en-US" sz="1400" kern="1200">
              <a:solidFill>
                <a:sysClr val="windowText" lastClr="000000">
                  <a:hueOff val="0"/>
                  <a:satOff val="0"/>
                  <a:lumOff val="0"/>
                  <a:alphaOff val="0"/>
                </a:sysClr>
              </a:solidFill>
              <a:latin typeface="Arial"/>
              <a:ea typeface="+mn-ea"/>
              <a:cs typeface="+mn-cs"/>
            </a:rPr>
            <a:t>26</a:t>
          </a:r>
          <a:r>
            <a:rPr lang="en-US" sz="1400" kern="1200">
              <a:solidFill>
                <a:sysClr val="windowText" lastClr="000000">
                  <a:hueOff val="0"/>
                  <a:satOff val="0"/>
                  <a:lumOff val="0"/>
                  <a:alphaOff val="0"/>
                </a:sysClr>
              </a:solidFill>
              <a:latin typeface="Tenorite"/>
              <a:ea typeface="+mn-ea"/>
              <a:cs typeface="+mn-cs"/>
            </a:rPr>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mn-ea"/>
              <a:cs typeface="Times New Roman"/>
            </a:rPr>
            <a:t>January 15</a:t>
          </a:r>
          <a:r>
            <a:rPr lang="en-US" sz="1200" kern="1200">
              <a:solidFill>
                <a:sysClr val="windowText" lastClr="000000">
                  <a:hueOff val="0"/>
                  <a:satOff val="0"/>
                  <a:lumOff val="0"/>
                  <a:alphaOff val="0"/>
                </a:sysClr>
              </a:solidFill>
              <a:latin typeface="Calibri"/>
              <a:ea typeface="+mn-ea"/>
              <a:cs typeface="Times New Roman"/>
            </a:rPr>
            <a:t> </a:t>
          </a:r>
          <a:r>
            <a:rPr lang="en-US" sz="1200" kern="1200" baseline="30000">
              <a:solidFill>
                <a:sysClr val="windowText" lastClr="000000">
                  <a:hueOff val="0"/>
                  <a:satOff val="0"/>
                  <a:lumOff val="0"/>
                  <a:alphaOff val="0"/>
                </a:sysClr>
              </a:solidFill>
              <a:latin typeface="Calibri"/>
              <a:ea typeface="+mn-ea"/>
              <a:cs typeface="Times New Roman"/>
            </a:rPr>
            <a:t> </a:t>
          </a:r>
          <a:endParaRPr lang="en-US" sz="1200" kern="1200">
            <a:solidFill>
              <a:sysClr val="windowText" lastClr="000000">
                <a:hueOff val="0"/>
                <a:satOff val="0"/>
                <a:lumOff val="0"/>
                <a:alphaOff val="0"/>
              </a:sysClr>
            </a:solidFill>
            <a:latin typeface="Calibri"/>
            <a:ea typeface="+mn-ea"/>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14</a:t>
          </a:r>
        </a:p>
      </dsp:txBody>
      <dsp:txXfrm>
        <a:off x="9990880" y="247554"/>
        <a:ext cx="1150626" cy="1008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35DB-2376-4E3B-A20A-41984A2C6E6D}">
      <dsp:nvSpPr>
        <dsp:cNvPr id="0" name=""/>
        <dsp:cNvSpPr/>
      </dsp:nvSpPr>
      <dsp: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82B6CE-D09A-4090-AE86-805DDA5FD9D1}">
      <dsp:nvSpPr>
        <dsp:cNvPr id="0" name=""/>
        <dsp:cNvSpPr/>
      </dsp:nvSpPr>
      <dsp: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The GO Team needs to </a:t>
          </a:r>
          <a:r>
            <a:rPr lang="en-US" sz="2300" b="1" kern="1200">
              <a:solidFill>
                <a:srgbClr val="A92A91"/>
              </a:solidFill>
              <a:latin typeface="Tenorite"/>
              <a:ea typeface="+mn-ea"/>
              <a:cs typeface="+mn-cs"/>
            </a:rPr>
            <a:t>TAKE ACTION</a:t>
          </a:r>
          <a:r>
            <a:rPr lang="en-US" sz="2300" b="1" kern="1200">
              <a:solidFill>
                <a:sysClr val="windowText" lastClr="000000">
                  <a:hueOff val="0"/>
                  <a:satOff val="0"/>
                  <a:lumOff val="0"/>
                  <a:alphaOff val="0"/>
                </a:sysClr>
              </a:solidFill>
              <a:latin typeface="Tenorite"/>
              <a:ea typeface="+mn-ea"/>
              <a:cs typeface="+mn-cs"/>
            </a:rPr>
            <a:t> </a:t>
          </a:r>
          <a:r>
            <a:rPr lang="en-US" sz="2300" kern="1200">
              <a:solidFill>
                <a:sysClr val="windowText" lastClr="000000">
                  <a:hueOff val="0"/>
                  <a:satOff val="0"/>
                  <a:lumOff val="0"/>
                  <a:alphaOff val="0"/>
                </a:sysClr>
              </a:solidFill>
              <a:latin typeface="Tenorite"/>
              <a:ea typeface="+mn-ea"/>
              <a:cs typeface="+mn-cs"/>
            </a:rPr>
            <a:t>(vote) on its FY26 budget.</a:t>
          </a:r>
        </a:p>
      </dsp:txBody>
      <dsp:txXfrm>
        <a:off x="384835" y="969758"/>
        <a:ext cx="2856536" cy="1773619"/>
      </dsp:txXfrm>
    </dsp:sp>
    <dsp:sp modelId="{60F45E52-7DB8-499D-BC6D-774E123989C7}">
      <dsp:nvSpPr>
        <dsp:cNvPr id="0" name=""/>
        <dsp:cNvSpPr/>
      </dsp:nvSpPr>
      <dsp: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E9DAE2-B9E4-4613-8034-2724F6BCF6F4}">
      <dsp:nvSpPr>
        <dsp:cNvPr id="0" name=""/>
        <dsp:cNvSpPr/>
      </dsp:nvSpPr>
      <dsp: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After the motion and a second, the GO Team may have additional discussion.</a:t>
          </a:r>
        </a:p>
      </dsp:txBody>
      <dsp:txXfrm>
        <a:off x="4011042" y="969758"/>
        <a:ext cx="2856536" cy="1773619"/>
      </dsp:txXfrm>
    </dsp:sp>
    <dsp:sp modelId="{C634EFCA-5B75-462F-8D79-2CB1151656F3}">
      <dsp:nvSpPr>
        <dsp:cNvPr id="0" name=""/>
        <dsp:cNvSpPr/>
      </dsp:nvSpPr>
      <dsp: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A79D47D-CEE6-40ED-BD6A-44FF56310EDF}">
      <dsp:nvSpPr>
        <dsp:cNvPr id="0" name=""/>
        <dsp:cNvSpPr/>
      </dsp:nvSpPr>
      <dsp: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Once discussion is concluded, the GO Team will vote.</a:t>
          </a:r>
        </a:p>
      </dsp:txBody>
      <dsp:txXfrm>
        <a:off x="7637250" y="969758"/>
        <a:ext cx="2856536" cy="17736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3/6/2025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22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99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503D-B921-6D84-4FC8-0FE1F4DD1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AFA40-A42F-53E0-E72A-69338124F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E3DE-2949-8FD6-675C-AACF823E5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A855A-08A0-EE2F-98E7-178CDFF3B6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46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930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763548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41654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6579948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823473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92505781"/>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95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539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69059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81587610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126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4706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456784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517343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240980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6412574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14910075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613999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730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0347880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30635766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0871443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7987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5085746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90618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00159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68113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52494977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554708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5948903"/>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749986981"/>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79983643"/>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9728996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5456630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82905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195387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7316008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0263645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jotform.com/electionbuddy/2025-spring-go-team-declarations" TargetMode="External"/><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951722"/>
            <a:ext cx="5491571" cy="2678479"/>
          </a:xfrm>
        </p:spPr>
        <p:txBody>
          <a:bodyPr/>
          <a:lstStyle/>
          <a:p>
            <a:r>
              <a:rPr lang="en-US" dirty="0"/>
              <a:t> </a:t>
            </a:r>
            <a:r>
              <a:rPr lang="en-US" sz="4800" dirty="0"/>
              <a:t>Miles ElemFY26 Budget Finalization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A904-F569-A166-12D9-C8ADE455ED18}"/>
              </a:ext>
            </a:extLst>
          </p:cNvPr>
          <p:cNvSpPr txBox="1">
            <a:spLocks/>
          </p:cNvSpPr>
          <p:nvPr/>
        </p:nvSpPr>
        <p:spPr>
          <a:xfrm>
            <a:off x="952500" y="365125"/>
            <a:ext cx="104013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914400" fontAlgn="auto">
              <a:lnSpc>
                <a:spcPct val="90000"/>
              </a:lnSpc>
              <a:spcAft>
                <a:spcPts val="600"/>
              </a:spcAft>
              <a:buClrTx/>
              <a:buSzTx/>
              <a:tabLst/>
              <a:defRPr/>
            </a:pPr>
            <a:r>
              <a:rPr kumimoji="0" lang="en-US" sz="3400" b="1" i="0" u="none" strike="noStrike" kern="1200" cap="none" spc="100" normalizeH="0" baseline="0" noProof="0">
                <a:ln>
                  <a:noFill/>
                </a:ln>
                <a:solidFill>
                  <a:schemeClr val="bg1"/>
                </a:solidFill>
                <a:effectLst/>
                <a:uLnTx/>
                <a:uFillTx/>
                <a:latin typeface="+mj-lt"/>
                <a:ea typeface="+mj-ea"/>
                <a:cs typeface="+mj-cs"/>
              </a:rPr>
              <a:t>Budget by Function </a:t>
            </a:r>
          </a:p>
          <a:p>
            <a:pPr marL="0" marR="0" lvl="0" indent="0" algn="l" defTabSz="914400" fontAlgn="auto">
              <a:lnSpc>
                <a:spcPct val="90000"/>
              </a:lnSpc>
              <a:spcAft>
                <a:spcPts val="600"/>
              </a:spcAft>
              <a:buClrTx/>
              <a:buSzTx/>
              <a:tabLst/>
              <a:defRPr/>
            </a:pPr>
            <a:r>
              <a:rPr kumimoji="0" lang="en-US" sz="3400" b="1" i="0" u="none" strike="noStrike" kern="1200" cap="none" spc="100" normalizeH="0" baseline="0" noProof="0">
                <a:ln>
                  <a:noFill/>
                </a:ln>
                <a:solidFill>
                  <a:schemeClr val="bg1"/>
                </a:solidFill>
                <a:effectLst/>
                <a:uLnTx/>
                <a:uFillTx/>
                <a:latin typeface="+mj-lt"/>
                <a:ea typeface="+mj-ea"/>
                <a:cs typeface="+mj-cs"/>
              </a:rPr>
              <a:t>*Based on Current Allocation of School Budget</a:t>
            </a:r>
          </a:p>
        </p:txBody>
      </p:sp>
      <p:pic>
        <p:nvPicPr>
          <p:cNvPr id="7" name="Picture 6">
            <a:extLst>
              <a:ext uri="{FF2B5EF4-FFF2-40B4-BE49-F238E27FC236}">
                <a16:creationId xmlns:a16="http://schemas.microsoft.com/office/drawing/2014/main" id="{6E89E35B-DF74-9A20-A4FF-7A9691B66D7B}"/>
              </a:ext>
            </a:extLst>
          </p:cNvPr>
          <p:cNvPicPr>
            <a:picLocks noChangeAspect="1"/>
          </p:cNvPicPr>
          <p:nvPr/>
        </p:nvPicPr>
        <p:blipFill>
          <a:blip r:embed="rId2"/>
          <a:stretch>
            <a:fillRect/>
          </a:stretch>
        </p:blipFill>
        <p:spPr>
          <a:xfrm>
            <a:off x="2378902" y="1825625"/>
            <a:ext cx="7567546" cy="4351338"/>
          </a:xfrm>
          <a:prstGeom prst="rect">
            <a:avLst/>
          </a:prstGeom>
          <a:noFill/>
        </p:spPr>
      </p:pic>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2"/>
          </p:nvPr>
        </p:nvSpPr>
        <p:spPr>
          <a:xfrm>
            <a:off x="971550" y="6332220"/>
            <a:ext cx="523240" cy="247651"/>
          </a:xfrm>
        </p:spPr>
        <p:txBody>
          <a:bodyPr vert="horz" lIns="0" tIns="0" rIns="0" bIns="0" rtlCol="0" anchor="t" anchorCtr="0">
            <a:normAutofit/>
          </a:bodyPr>
          <a:lstStyle/>
          <a:p>
            <a:pPr marR="0" lvl="0" indent="0" fontAlgn="auto">
              <a:spcBef>
                <a:spcPts val="0"/>
              </a:spcBef>
              <a:spcAft>
                <a:spcPts val="600"/>
              </a:spcAft>
              <a:buClrTx/>
              <a:buSzTx/>
              <a:buFontTx/>
              <a:buNone/>
              <a:tabLst/>
              <a:defRPr/>
            </a:pPr>
            <a:fld id="{294A09A9-5501-47C1-A89A-A340965A2BE2}" type="slidenum">
              <a:rPr kumimoji="0" lang="en-US" u="none" strike="noStrike" cap="none" spc="0" normalizeH="0" baseline="0" noProof="0" smtClean="0">
                <a:ln>
                  <a:noFill/>
                </a:ln>
                <a:solidFill>
                  <a:prstClr val="black">
                    <a:tint val="75000"/>
                  </a:prstClr>
                </a:solidFill>
                <a:effectLst/>
                <a:uLnTx/>
                <a:uFillTx/>
              </a:rPr>
              <a:pPr marR="0" lvl="0" indent="0" fontAlgn="auto">
                <a:spcBef>
                  <a:spcPts val="0"/>
                </a:spcBef>
                <a:spcAft>
                  <a:spcPts val="600"/>
                </a:spcAft>
                <a:buClrTx/>
                <a:buSzTx/>
                <a:buFontTx/>
                <a:buNone/>
                <a:tabLst/>
                <a:defRPr/>
              </a:pPr>
              <a:t>10</a:t>
            </a:fld>
            <a:endParaRPr kumimoji="0" lang="en-US" u="none" strike="noStrike"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25264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5398443" y="631488"/>
            <a:ext cx="5726074" cy="3372389"/>
          </a:xfrm>
        </p:spPr>
        <p:txBody>
          <a:bodyPr>
            <a:noAutofit/>
          </a:bodyPr>
          <a:lstStyle/>
          <a:p>
            <a:pPr algn="ctr"/>
            <a:br>
              <a:rPr lang="en-US" sz="8000" dirty="0">
                <a:ln>
                  <a:solidFill>
                    <a:schemeClr val="bg2"/>
                  </a:solidFill>
                </a:ln>
              </a:rPr>
            </a:br>
            <a:r>
              <a:rPr lang="en-US" sz="8000" dirty="0">
                <a:ln>
                  <a:solidFill>
                    <a:schemeClr val="bg2"/>
                  </a:solidFill>
                </a:ln>
              </a:rPr>
              <a:t>Discussion &amp;</a:t>
            </a:r>
            <a:br>
              <a:rPr lang="en-US" sz="8000" dirty="0">
                <a:ln>
                  <a:solidFill>
                    <a:schemeClr val="bg2"/>
                  </a:solidFill>
                </a:ln>
              </a:rPr>
            </a:br>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DC43D-3811-E057-0400-2F6E66BE51C0}"/>
              </a:ext>
            </a:extLst>
          </p:cNvPr>
          <p:cNvSpPr>
            <a:spLocks noGrp="1"/>
          </p:cNvSpPr>
          <p:nvPr>
            <p:ph type="title"/>
          </p:nvPr>
        </p:nvSpPr>
        <p:spPr>
          <a:xfrm>
            <a:off x="790129" y="428555"/>
            <a:ext cx="6528158" cy="732842"/>
          </a:xfrm>
        </p:spPr>
        <p:txBody>
          <a:bodyPr>
            <a:normAutofit/>
          </a:bodyPr>
          <a:lstStyle/>
          <a:p>
            <a:r>
              <a:rPr lang="en-US" dirty="0"/>
              <a:t>Action on the Budget</a:t>
            </a:r>
          </a:p>
        </p:txBody>
      </p:sp>
      <p:graphicFrame>
        <p:nvGraphicFramePr>
          <p:cNvPr id="31" name="Content Placeholder 2">
            <a:extLst>
              <a:ext uri="{FF2B5EF4-FFF2-40B4-BE49-F238E27FC236}">
                <a16:creationId xmlns:a16="http://schemas.microsoft.com/office/drawing/2014/main" id="{B1F78851-0640-02F0-F079-21F57C28A08D}"/>
              </a:ext>
            </a:extLst>
          </p:cNvPr>
          <p:cNvGraphicFramePr/>
          <p:nvPr/>
        </p:nvGraphicFramePr>
        <p:xfrm>
          <a:off x="1058907" y="1540561"/>
          <a:ext cx="10548967" cy="339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27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79F0-BACB-1897-7EBD-81D249BE17C4}"/>
              </a:ext>
            </a:extLst>
          </p:cNvPr>
          <p:cNvSpPr>
            <a:spLocks noGrp="1"/>
          </p:cNvSpPr>
          <p:nvPr>
            <p:ph type="title"/>
          </p:nvPr>
        </p:nvSpPr>
        <p:spPr>
          <a:xfrm>
            <a:off x="142929" y="413695"/>
            <a:ext cx="6304524" cy="610863"/>
          </a:xfrm>
        </p:spPr>
        <p:txBody>
          <a:bodyPr>
            <a:normAutofit/>
          </a:bodyPr>
          <a:lstStyle/>
          <a:p>
            <a:r>
              <a:rPr lang="en-US" dirty="0">
                <a:solidFill>
                  <a:schemeClr val="tx2"/>
                </a:solidFill>
              </a:rPr>
              <a:t>Additional Agenda Items</a:t>
            </a:r>
          </a:p>
        </p:txBody>
      </p:sp>
      <p:sp>
        <p:nvSpPr>
          <p:cNvPr id="3" name="Slide Number Placeholder 2">
            <a:extLst>
              <a:ext uri="{FF2B5EF4-FFF2-40B4-BE49-F238E27FC236}">
                <a16:creationId xmlns:a16="http://schemas.microsoft.com/office/drawing/2014/main" id="{54AD68FA-A565-C831-704A-AC93C059A217}"/>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4568A5FD-D981-6ADC-D782-B63334D76AA4}"/>
              </a:ext>
            </a:extLst>
          </p:cNvPr>
          <p:cNvSpPr txBox="1"/>
          <p:nvPr/>
        </p:nvSpPr>
        <p:spPr>
          <a:xfrm>
            <a:off x="319132" y="1720072"/>
            <a:ext cx="7798500" cy="3493264"/>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r>
              <a:rPr lang="en-US" sz="2400" i="1" dirty="0">
                <a:solidFill>
                  <a:schemeClr val="accent3"/>
                </a:solidFill>
                <a:latin typeface="Calibri" panose="020F0502020204030204" pitchFamily="34" charset="0"/>
                <a:cs typeface="Arial" panose="020B0604020202020204" pitchFamily="34" charset="0"/>
              </a:rPr>
              <a:t>(add items as needed)</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CAT Report: </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Committee Reports</a:t>
            </a: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 </a:t>
            </a:r>
            <a:r>
              <a:rPr lang="en-US" sz="2400" i="1" dirty="0">
                <a:solidFill>
                  <a:schemeClr val="accent3"/>
                </a:solidFill>
                <a:latin typeface="Calibri" panose="020F0502020204030204" pitchFamily="34" charset="0"/>
                <a:cs typeface="Arial" panose="020B0604020202020204" pitchFamily="34" charset="0"/>
              </a:rPr>
              <a:t>(as needed)</a:t>
            </a: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Public Comment </a:t>
            </a:r>
            <a:r>
              <a:rPr lang="en-US" sz="2400" i="1" dirty="0">
                <a:solidFill>
                  <a:schemeClr val="accent3"/>
                </a:solidFill>
                <a:latin typeface="Calibri" panose="020F0502020204030204" pitchFamily="34" charset="0"/>
                <a:cs typeface="Arial" panose="020B0604020202020204" pitchFamily="34" charset="0"/>
              </a:rPr>
              <a:t>(if applicable)</a:t>
            </a:r>
          </a:p>
        </p:txBody>
      </p:sp>
    </p:spTree>
    <p:extLst>
      <p:ext uri="{BB962C8B-B14F-4D97-AF65-F5344CB8AC3E}">
        <p14:creationId xmlns:p14="http://schemas.microsoft.com/office/powerpoint/2010/main" val="279698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CE8016-D39C-6771-BCDF-A94D52A1290D}"/>
              </a:ext>
            </a:extLst>
          </p:cNvPr>
          <p:cNvSpPr>
            <a:spLocks noGrp="1"/>
          </p:cNvSpPr>
          <p:nvPr>
            <p:ph type="title"/>
          </p:nvPr>
        </p:nvSpPr>
        <p:spPr>
          <a:xfrm>
            <a:off x="353738" y="132225"/>
            <a:ext cx="11484524" cy="1187961"/>
          </a:xfrm>
          <a:solidFill>
            <a:schemeClr val="accent4">
              <a:lumMod val="20000"/>
              <a:lumOff val="80000"/>
            </a:schemeClr>
          </a:solidFill>
          <a:ln>
            <a:solidFill>
              <a:srgbClr val="FF0000"/>
            </a:solidFill>
          </a:ln>
        </p:spPr>
        <p:txBody>
          <a:bodyPr vert="horz" lIns="91440" tIns="45720" rIns="91440" bIns="45720" rtlCol="0" anchor="ctr">
            <a:normAutofit/>
          </a:bodyPr>
          <a:lstStyle/>
          <a:p>
            <a:pPr algn="ctr"/>
            <a:r>
              <a:rPr lang="en-US" sz="5400" b="1" dirty="0">
                <a:solidFill>
                  <a:srgbClr val="FF0000"/>
                </a:solidFill>
              </a:rPr>
              <a:t>EXTENDED - </a:t>
            </a:r>
            <a:r>
              <a:rPr lang="en-US" sz="5400" b="1" kern="1200" cap="all" spc="150" baseline="0" dirty="0">
                <a:solidFill>
                  <a:srgbClr val="FF0000"/>
                </a:solidFill>
                <a:latin typeface="+mj-lt"/>
                <a:ea typeface="+mj-ea"/>
                <a:cs typeface="+mj-cs"/>
              </a:rPr>
              <a:t>declare by </a:t>
            </a:r>
            <a:r>
              <a:rPr lang="en-US" sz="5400" b="1" dirty="0">
                <a:solidFill>
                  <a:srgbClr val="FF0000"/>
                </a:solidFill>
              </a:rPr>
              <a:t>March 7</a:t>
            </a:r>
            <a:r>
              <a:rPr lang="en-US" sz="5400" b="1" kern="1200" cap="all" spc="150" baseline="0" dirty="0">
                <a:solidFill>
                  <a:srgbClr val="FF0000"/>
                </a:solidFill>
                <a:latin typeface="+mj-lt"/>
                <a:ea typeface="+mj-ea"/>
                <a:cs typeface="+mj-cs"/>
              </a:rPr>
              <a:t>!</a:t>
            </a:r>
          </a:p>
        </p:txBody>
      </p:sp>
      <p:pic>
        <p:nvPicPr>
          <p:cNvPr id="7" name="Picture 6" descr="A black screen with a white circle with blue and orange text&#10;&#10;Description automatically generated">
            <a:extLst>
              <a:ext uri="{FF2B5EF4-FFF2-40B4-BE49-F238E27FC236}">
                <a16:creationId xmlns:a16="http://schemas.microsoft.com/office/drawing/2014/main" id="{C650FBFB-0268-4D42-3A80-62116EEC5FD9}"/>
              </a:ext>
            </a:extLst>
          </p:cNvPr>
          <p:cNvPicPr>
            <a:picLocks noChangeAspect="1"/>
          </p:cNvPicPr>
          <p:nvPr/>
        </p:nvPicPr>
        <p:blipFill>
          <a:blip r:embed="rId2"/>
          <a:srcRect l="3558" r="2778" b="-4"/>
          <a:stretch/>
        </p:blipFill>
        <p:spPr>
          <a:xfrm>
            <a:off x="8606450" y="2171403"/>
            <a:ext cx="2147978" cy="2293353"/>
          </a:xfrm>
          <a:prstGeom prst="rect">
            <a:avLst/>
          </a:prstGeom>
          <a:noFill/>
        </p:spPr>
      </p:pic>
      <p:sp>
        <p:nvSpPr>
          <p:cNvPr id="8" name="TextBox 7">
            <a:extLst>
              <a:ext uri="{FF2B5EF4-FFF2-40B4-BE49-F238E27FC236}">
                <a16:creationId xmlns:a16="http://schemas.microsoft.com/office/drawing/2014/main" id="{C51ECCCB-38DE-BD08-C1D0-42893BD278CB}"/>
              </a:ext>
            </a:extLst>
          </p:cNvPr>
          <p:cNvSpPr txBox="1"/>
          <p:nvPr/>
        </p:nvSpPr>
        <p:spPr>
          <a:xfrm>
            <a:off x="-817684" y="5537811"/>
            <a:ext cx="12192001" cy="595811"/>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hlinkClick r:id="rId3">
                  <a:extLst>
                    <a:ext uri="{A12FA001-AC4F-418D-AE19-62706E023703}">
                      <ahyp:hlinkClr xmlns:ahyp="http://schemas.microsoft.com/office/drawing/2018/hyperlinkcolor" val="tx"/>
                    </a:ext>
                  </a:extLst>
                </a:hlinkClick>
              </a:rPr>
              <a:t>tinyAPS.com/?2025GOTeamDeclaration</a:t>
            </a:r>
            <a:endPar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endParaRPr>
          </a:p>
        </p:txBody>
      </p:sp>
      <p:pic>
        <p:nvPicPr>
          <p:cNvPr id="9" name="Content Placeholder 6" descr="A group of children smiling&#10;&#10;Description automatically generated">
            <a:extLst>
              <a:ext uri="{FF2B5EF4-FFF2-40B4-BE49-F238E27FC236}">
                <a16:creationId xmlns:a16="http://schemas.microsoft.com/office/drawing/2014/main" id="{D29D7B93-CE6A-8E8E-E4E0-424284674FB3}"/>
              </a:ext>
            </a:extLst>
          </p:cNvPr>
          <p:cNvPicPr>
            <a:picLocks noChangeAspect="1"/>
          </p:cNvPicPr>
          <p:nvPr/>
        </p:nvPicPr>
        <p:blipFill>
          <a:blip r:embed="rId4"/>
          <a:srcRect r="1" b="2133"/>
          <a:stretch/>
        </p:blipFill>
        <p:spPr>
          <a:xfrm>
            <a:off x="911835" y="1503485"/>
            <a:ext cx="6592450" cy="3629191"/>
          </a:xfrm>
          <a:prstGeom prst="rect">
            <a:avLst/>
          </a:prstGeom>
          <a:noFill/>
        </p:spPr>
      </p:pic>
    </p:spTree>
    <p:extLst>
      <p:ext uri="{BB962C8B-B14F-4D97-AF65-F5344CB8AC3E}">
        <p14:creationId xmlns:p14="http://schemas.microsoft.com/office/powerpoint/2010/main" val="103560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a:bodyPr>
          <a:lstStyle/>
          <a:p>
            <a:r>
              <a:rPr lang="en-US" dirty="0"/>
              <a:t>Thank you!</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3673-AA69-D2B1-73F8-3371D723B52B}"/>
            </a:ext>
          </a:extLst>
        </p:cNvPr>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52D98015-02FC-1C10-2042-32741107FCA8}"/>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35FFCBC6-EA3C-E27E-B4B1-AB42085A17BB}"/>
              </a:ext>
            </a:extLst>
          </p:cNvPr>
          <p:cNvSpPr>
            <a:spLocks noGrp="1"/>
          </p:cNvSpPr>
          <p:nvPr>
            <p:ph type="title"/>
          </p:nvPr>
        </p:nvSpPr>
        <p:spPr>
          <a:xfrm>
            <a:off x="5398443" y="1383067"/>
            <a:ext cx="5726074" cy="1149754"/>
          </a:xfrm>
        </p:spPr>
        <p:txBody>
          <a:bodyPr>
            <a:noAutofit/>
          </a:bodyPr>
          <a:lstStyle/>
          <a:p>
            <a:pPr algn="ctr"/>
            <a:r>
              <a:rPr lang="en-US" sz="8000" dirty="0">
                <a:ln w="6350">
                  <a:solidFill>
                    <a:schemeClr val="accent4">
                      <a:lumMod val="20000"/>
                      <a:lumOff val="80000"/>
                    </a:schemeClr>
                  </a:solidFill>
                </a:ln>
                <a:solidFill>
                  <a:schemeClr val="tx2"/>
                </a:solidFill>
              </a:rPr>
              <a:t>Appendix</a:t>
            </a:r>
          </a:p>
        </p:txBody>
      </p:sp>
      <p:cxnSp>
        <p:nvCxnSpPr>
          <p:cNvPr id="6" name="Straight Connector 5">
            <a:extLst>
              <a:ext uri="{FF2B5EF4-FFF2-40B4-BE49-F238E27FC236}">
                <a16:creationId xmlns:a16="http://schemas.microsoft.com/office/drawing/2014/main" id="{4C29CB55-F796-EA21-483C-06469718CB8B}"/>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B2C45249-4135-32B0-1649-BFF95F9A694F}"/>
              </a:ext>
            </a:extLst>
          </p:cNvPr>
          <p:cNvSpPr txBox="1">
            <a:spLocks/>
          </p:cNvSpPr>
          <p:nvPr/>
        </p:nvSpPr>
        <p:spPr>
          <a:xfrm>
            <a:off x="5398443" y="2693472"/>
            <a:ext cx="5726074" cy="11497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ln>
                  <a:solidFill>
                    <a:schemeClr val="bg2"/>
                  </a:solidFill>
                </a:ln>
              </a:rPr>
              <a:t>FY26 Feedback Presentation</a:t>
            </a:r>
          </a:p>
        </p:txBody>
      </p:sp>
    </p:spTree>
    <p:extLst>
      <p:ext uri="{BB962C8B-B14F-4D97-AF65-F5344CB8AC3E}">
        <p14:creationId xmlns:p14="http://schemas.microsoft.com/office/powerpoint/2010/main" val="294807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5A320-1337-B4B6-44F0-E7C89908500A}"/>
              </a:ext>
            </a:extLst>
          </p:cNvPr>
          <p:cNvSpPr txBox="1"/>
          <p:nvPr/>
        </p:nvSpPr>
        <p:spPr>
          <a:xfrm>
            <a:off x="231710" y="152754"/>
            <a:ext cx="11728580" cy="1200329"/>
          </a:xfrm>
          <a:prstGeom prst="rect">
            <a:avLst/>
          </a:prstGeom>
          <a:solidFill>
            <a:schemeClr val="accent4">
              <a:lumMod val="40000"/>
              <a:lumOff val="60000"/>
            </a:schemeClr>
          </a:solidFill>
          <a:ln w="57150">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accent1"/>
                </a:solidFill>
                <a:effectLst/>
                <a:uLnTx/>
                <a:uFillTx/>
                <a:latin typeface="Franklin Gothic Book"/>
                <a:ea typeface="+mn-ea"/>
                <a:cs typeface="+mn-cs"/>
              </a:rPr>
              <a:t>Principals</a:t>
            </a:r>
            <a:r>
              <a:rPr kumimoji="0" lang="en-US" sz="2400" b="0" i="1" u="none" strike="noStrike" kern="1200" cap="none" spc="0" normalizeH="0" baseline="0" noProof="0" dirty="0">
                <a:ln>
                  <a:noFill/>
                </a:ln>
                <a:solidFill>
                  <a:schemeClr val="accent1"/>
                </a:solidFill>
                <a:effectLst/>
                <a:uLnTx/>
                <a:uFillTx/>
                <a:latin typeface="Franklin Gothic Book"/>
                <a:ea typeface="+mn-ea"/>
                <a:cs typeface="+mn-cs"/>
              </a:rPr>
              <a:t> </a:t>
            </a:r>
          </a:p>
          <a:p>
            <a:pPr>
              <a:defRPr/>
            </a:pPr>
            <a:r>
              <a:rPr lang="en-US" dirty="0">
                <a:solidFill>
                  <a:srgbClr val="000000"/>
                </a:solidFill>
              </a:rPr>
              <a:t>To ensure </a:t>
            </a:r>
            <a:r>
              <a:rPr lang="en-US" b="1" dirty="0">
                <a:solidFill>
                  <a:srgbClr val="000000"/>
                </a:solidFill>
              </a:rPr>
              <a:t>transparency, consistency, and clarity</a:t>
            </a:r>
            <a:r>
              <a:rPr lang="en-US" dirty="0">
                <a:solidFill>
                  <a:srgbClr val="000000"/>
                </a:solidFill>
              </a:rPr>
              <a:t> for stakeholders, please </a:t>
            </a:r>
            <a:r>
              <a:rPr lang="en-US" b="1" dirty="0">
                <a:solidFill>
                  <a:srgbClr val="000000"/>
                </a:solidFill>
              </a:rPr>
              <a:t>COPY</a:t>
            </a:r>
            <a:r>
              <a:rPr lang="en-US" dirty="0">
                <a:solidFill>
                  <a:srgbClr val="000000"/>
                </a:solidFill>
              </a:rPr>
              <a:t> your </a:t>
            </a:r>
            <a:r>
              <a:rPr lang="en-US" b="1" dirty="0">
                <a:solidFill>
                  <a:srgbClr val="FF0000"/>
                </a:solidFill>
              </a:rPr>
              <a:t>Budget Feedback Presentation</a:t>
            </a:r>
            <a:r>
              <a:rPr lang="en-US" dirty="0">
                <a:solidFill>
                  <a:srgbClr val="000000"/>
                </a:solidFill>
              </a:rPr>
              <a:t> into this appendix using one of the following methods:</a:t>
            </a:r>
            <a:endParaRPr kumimoji="0" lang="en-US" sz="1800" b="0" i="1"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EA3E71C6-C156-0BAA-04B0-763749E1643D}"/>
              </a:ext>
            </a:extLst>
          </p:cNvPr>
          <p:cNvSpPr txBox="1"/>
          <p:nvPr/>
        </p:nvSpPr>
        <p:spPr>
          <a:xfrm>
            <a:off x="382554" y="1661336"/>
            <a:ext cx="4814596" cy="4616648"/>
          </a:xfrm>
          <a:prstGeom prst="rect">
            <a:avLst/>
          </a:prstGeom>
          <a:noFill/>
          <a:ln>
            <a:solidFill>
              <a:srgbClr val="000000"/>
            </a:solidFill>
          </a:ln>
        </p:spPr>
        <p:txBody>
          <a:bodyPr wrap="square" rtlCol="0">
            <a:spAutoFit/>
          </a:bodyPr>
          <a:lstStyle/>
          <a:p>
            <a:r>
              <a:rPr lang="en-US" sz="2400" b="1" u="sng" dirty="0">
                <a:solidFill>
                  <a:srgbClr val="FF0000"/>
                </a:solidFill>
              </a:rPr>
              <a:t>Option 1</a:t>
            </a:r>
            <a:endParaRPr lang="en-US" sz="2400" b="1" u="sng" dirty="0">
              <a:solidFill>
                <a:schemeClr val="tx2">
                  <a:lumMod val="75000"/>
                </a:schemeClr>
              </a:solidFill>
            </a:endParaRPr>
          </a:p>
          <a:p>
            <a:r>
              <a:rPr lang="en-US" sz="2400" b="1" dirty="0">
                <a:solidFill>
                  <a:schemeClr val="tx2">
                    <a:lumMod val="75000"/>
                  </a:schemeClr>
                </a:solidFill>
              </a:rPr>
              <a:t>Copy Your Budget Feedback Presentation into This Template</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the Feedback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Feedback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after this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
        <p:nvSpPr>
          <p:cNvPr id="7" name="TextBox 6">
            <a:extLst>
              <a:ext uri="{FF2B5EF4-FFF2-40B4-BE49-F238E27FC236}">
                <a16:creationId xmlns:a16="http://schemas.microsoft.com/office/drawing/2014/main" id="{DA4CA7DC-7227-70C2-87AF-7DDCFF59056D}"/>
              </a:ext>
            </a:extLst>
          </p:cNvPr>
          <p:cNvSpPr txBox="1"/>
          <p:nvPr/>
        </p:nvSpPr>
        <p:spPr>
          <a:xfrm>
            <a:off x="5794311" y="1661336"/>
            <a:ext cx="6165980" cy="4616648"/>
          </a:xfrm>
          <a:prstGeom prst="rect">
            <a:avLst/>
          </a:prstGeom>
          <a:noFill/>
          <a:ln>
            <a:solidFill>
              <a:srgbClr val="000000"/>
            </a:solidFill>
          </a:ln>
        </p:spPr>
        <p:txBody>
          <a:bodyPr wrap="square" rtlCol="0">
            <a:spAutoFit/>
          </a:bodyPr>
          <a:lstStyle/>
          <a:p>
            <a:r>
              <a:rPr lang="en-US" sz="2400" b="1" u="sng" dirty="0">
                <a:solidFill>
                  <a:srgbClr val="FF0000"/>
                </a:solidFill>
              </a:rPr>
              <a:t>Option 2</a:t>
            </a:r>
            <a:endParaRPr lang="en-US" sz="2400" b="1" u="sng" dirty="0">
              <a:solidFill>
                <a:schemeClr val="tx2">
                  <a:lumMod val="75000"/>
                </a:schemeClr>
              </a:solidFill>
            </a:endParaRPr>
          </a:p>
          <a:p>
            <a:r>
              <a:rPr lang="en-US" sz="2400" b="1" dirty="0">
                <a:solidFill>
                  <a:schemeClr val="tx2">
                    <a:lumMod val="75000"/>
                  </a:schemeClr>
                </a:solidFill>
              </a:rPr>
              <a:t>Add These Slides to the Front of your Budget Feedback Presentation</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 and </a:t>
            </a:r>
            <a:r>
              <a:rPr lang="en-US" b="1" dirty="0">
                <a:solidFill>
                  <a:schemeClr val="accent3"/>
                </a:solidFill>
              </a:rPr>
              <a:t>Save a Copy </a:t>
            </a:r>
            <a:r>
              <a:rPr lang="en-US" dirty="0">
                <a:solidFill>
                  <a:srgbClr val="000000"/>
                </a:solidFill>
              </a:rPr>
              <a:t>(File/Save a Copy). This will become your Finalization Presentation. </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this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Finalization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Open</a:t>
            </a:r>
            <a:r>
              <a:rPr lang="en-US" dirty="0">
                <a:solidFill>
                  <a:srgbClr val="000000"/>
                </a:solidFill>
              </a:rPr>
              <a:t> the </a:t>
            </a:r>
            <a:r>
              <a:rPr lang="en-US" b="1" dirty="0">
                <a:solidFill>
                  <a:srgbClr val="000000"/>
                </a:solidFill>
              </a:rPr>
              <a:t>Copy</a:t>
            </a:r>
            <a:r>
              <a:rPr lang="en-US" dirty="0">
                <a:solidFill>
                  <a:srgbClr val="000000"/>
                </a:solidFill>
              </a:rPr>
              <a:t> of your Feedback Presentation and </a:t>
            </a:r>
            <a:r>
              <a:rPr lang="en-US" b="1" dirty="0">
                <a:solidFill>
                  <a:schemeClr val="accent3"/>
                </a:solidFill>
              </a:rPr>
              <a:t>Click</a:t>
            </a:r>
            <a:r>
              <a:rPr lang="en-US" dirty="0">
                <a:solidFill>
                  <a:srgbClr val="000000"/>
                </a:solidFill>
              </a:rPr>
              <a:t> before the first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Tree>
    <p:extLst>
      <p:ext uri="{BB962C8B-B14F-4D97-AF65-F5344CB8AC3E}">
        <p14:creationId xmlns:p14="http://schemas.microsoft.com/office/powerpoint/2010/main" val="875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296543" y="131642"/>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0083A9"/>
                </a:solidFill>
                <a:effectLst/>
                <a:uLnTx/>
                <a:uFillTx/>
                <a:latin typeface="Franklin Gothic Demi"/>
                <a:ea typeface="+mj-ea"/>
                <a:cs typeface="+mj-cs"/>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824439" y="1179029"/>
            <a:ext cx="6589799" cy="4324261"/>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Action Items </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Agenda</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Previous Minutes </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Final Budget Recommendation (</a:t>
            </a:r>
            <a:r>
              <a:rPr kumimoji="0" lang="en-US" sz="18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after final presentation/review and discussion</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Discussion Items </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Presentation of the final budget recommendation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Calibri"/>
                <a:cs typeface="Arial"/>
              </a:rPr>
              <a:t>i. ACTION ITEM:</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Arial" panose="020B0604020202020204" pitchFamily="34" charset="0"/>
              </a:rPr>
              <a:t> GO Team vote on Budget  </a:t>
            </a:r>
            <a:r>
              <a:rPr kumimoji="0" lang="en-US" sz="1800" b="0" i="1" u="none" strike="noStrike" kern="1200" cap="none" spc="0" normalizeH="0" baseline="0" noProof="0" dirty="0">
                <a:ln>
                  <a:noFill/>
                </a:ln>
                <a:solidFill>
                  <a:srgbClr val="0083A9"/>
                </a:solidFill>
                <a:effectLst/>
                <a:uLnTx/>
                <a:uFillTx/>
                <a:latin typeface="Calibri"/>
                <a:ea typeface="Calibri"/>
                <a:cs typeface="Arial"/>
              </a:rPr>
              <a:t>(</a:t>
            </a:r>
            <a:r>
              <a:rPr kumimoji="0" lang="en-US" sz="1800" b="1" i="1" u="none" strike="noStrike" kern="1200" cap="none" spc="0" normalizeH="0" baseline="0" noProof="0" dirty="0">
                <a:ln>
                  <a:noFill/>
                </a:ln>
                <a:solidFill>
                  <a:srgbClr val="0083A9"/>
                </a:solidFill>
                <a:effectLst/>
                <a:uLnTx/>
                <a:uFillTx/>
                <a:latin typeface="Calibri"/>
                <a:ea typeface="Calibri"/>
                <a:cs typeface="Arial"/>
              </a:rPr>
              <a:t>AFTER </a:t>
            </a:r>
            <a:r>
              <a:rPr kumimoji="0" lang="en-US" sz="1800" b="0" i="1" u="none" strike="noStrike" kern="1200" cap="none" spc="0" normalizeH="0" baseline="0" noProof="0" dirty="0">
                <a:ln>
                  <a:noFill/>
                </a:ln>
                <a:solidFill>
                  <a:srgbClr val="0083A9"/>
                </a:solidFill>
                <a:effectLst/>
                <a:uLnTx/>
                <a:uFillTx/>
                <a:latin typeface="Calibri"/>
                <a:ea typeface="Calibri"/>
                <a:cs typeface="Arial"/>
              </a:rPr>
              <a:t>presentation and discussion)</a:t>
            </a:r>
            <a:endParaRPr kumimoji="0" lang="en-US" sz="1800" b="0" i="0" u="none" strike="noStrike" kern="1200" cap="none" spc="0" normalizeH="0" baseline="0" noProof="0" dirty="0">
              <a:ln>
                <a:noFill/>
              </a:ln>
              <a:solidFill>
                <a:prstClr val="white"/>
              </a:solidFill>
              <a:effectLst/>
              <a:uLnTx/>
              <a:uFillTx/>
              <a:latin typeface="Calibri"/>
              <a:ea typeface="Calibri"/>
              <a:cs typeface="Arial"/>
            </a:endParaRPr>
          </a:p>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Committee Reports </a:t>
            </a:r>
            <a:endPar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Public Comment </a:t>
            </a:r>
            <a:endPar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9176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225132" y="626364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7" name="Title 1">
            <a:extLst>
              <a:ext uri="{FF2B5EF4-FFF2-40B4-BE49-F238E27FC236}">
                <a16:creationId xmlns:a16="http://schemas.microsoft.com/office/drawing/2014/main" id="{27B7B7F2-D019-81C3-0227-6C82BF1E753A}"/>
              </a:ext>
            </a:extLst>
          </p:cNvPr>
          <p:cNvSpPr txBox="1">
            <a:spLocks/>
          </p:cNvSpPr>
          <p:nvPr/>
        </p:nvSpPr>
        <p:spPr>
          <a:xfrm>
            <a:off x="2443722" y="242233"/>
            <a:ext cx="7073502"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Overview of FY </a:t>
            </a:r>
            <a:r>
              <a:rPr lang="en-US" sz="3000" b="1" dirty="0">
                <a:solidFill>
                  <a:prstClr val="black"/>
                </a:solidFill>
                <a:latin typeface="Calibri" panose="020F0502020204030204" pitchFamily="34" charset="0"/>
                <a:cs typeface="Calibri" panose="020F0502020204030204" pitchFamily="34" charset="0"/>
              </a:rPr>
              <a:t>26</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637" y="463105"/>
            <a:ext cx="845791" cy="1233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2590046" y="5887082"/>
            <a:ext cx="6263602" cy="584775"/>
          </a:xfrm>
          <a:prstGeom prst="rect">
            <a:avLst/>
          </a:prstGeom>
          <a:ln w="38100">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a:ln>
                  <a:noFill/>
                </a:ln>
                <a:solidFill>
                  <a:prstClr val="black"/>
                </a:solidFill>
                <a:effectLst/>
                <a:uLnTx/>
                <a:uFillTx/>
                <a:latin typeface="Calibri"/>
                <a:ea typeface="+mn-ea"/>
                <a:cs typeface="+mn-cs"/>
              </a:rPr>
              <a:t> GO Teams will need to take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a:ln>
                  <a:noFill/>
                </a:ln>
                <a:solidFill>
                  <a:srgbClr val="FF0000"/>
                </a:solidFill>
                <a:effectLst/>
                <a:uLnTx/>
                <a:uFillTx/>
                <a:latin typeface="Calibri"/>
                <a:ea typeface="+mn-ea"/>
                <a:cs typeface="+mn-cs"/>
              </a:rPr>
              <a:t>ACTION</a:t>
            </a:r>
            <a:r>
              <a:rPr kumimoji="0" lang="en-US" sz="1600" b="0" i="0" u="none" strike="noStrike" kern="1200" cap="none" spc="0" normalizeH="0" baseline="0" noProof="0" dirty="0">
                <a:ln>
                  <a:noFill/>
                </a:ln>
                <a:solidFill>
                  <a:prstClr val="black"/>
                </a:solidFill>
                <a:effectLst/>
                <a:uLnTx/>
                <a:uFillTx/>
                <a:latin typeface="Calibri"/>
                <a:ea typeface="+mn-ea"/>
                <a:cs typeface="+mn-cs"/>
              </a:rPr>
              <a:t> on the budget at these meetings.</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3">
            <a:duotone>
              <a:schemeClr val="accent3">
                <a:shade val="45000"/>
                <a:satMod val="135000"/>
              </a:schemeClr>
              <a:prstClr val="white"/>
            </a:duotone>
          </a:blip>
          <a:stretch>
            <a:fillRect/>
          </a:stretch>
        </p:blipFill>
        <p:spPr>
          <a:xfrm>
            <a:off x="651864" y="1193404"/>
            <a:ext cx="1828797" cy="2235596"/>
          </a:xfrm>
          <a:prstGeom prst="rect">
            <a:avLst/>
          </a:prstGeom>
        </p:spPr>
      </p:pic>
      <p:graphicFrame>
        <p:nvGraphicFramePr>
          <p:cNvPr id="3" name="Diagram 2">
            <a:extLst>
              <a:ext uri="{FF2B5EF4-FFF2-40B4-BE49-F238E27FC236}">
                <a16:creationId xmlns:a16="http://schemas.microsoft.com/office/drawing/2014/main" id="{567DACE9-E55A-CDB0-5F76-C141ED14B4CD}"/>
              </a:ext>
            </a:extLst>
          </p:cNvPr>
          <p:cNvGraphicFramePr/>
          <p:nvPr>
            <p:extLst>
              <p:ext uri="{D42A27DB-BD31-4B8C-83A1-F6EECF244321}">
                <p14:modId xmlns:p14="http://schemas.microsoft.com/office/powerpoint/2010/main" val="2905647532"/>
              </p:ext>
            </p:extLst>
          </p:nvPr>
        </p:nvGraphicFramePr>
        <p:xfrm>
          <a:off x="428439" y="1533871"/>
          <a:ext cx="11145170" cy="399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dirty="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dirty="0">
                <a:ln>
                  <a:noFill/>
                </a:ln>
                <a:solidFill>
                  <a:sysClr val="windowText" lastClr="000000"/>
                </a:solidFill>
                <a:effectLst/>
                <a:uLnTx/>
                <a:uFillTx/>
                <a:latin typeface="Trebuchet MS"/>
                <a:sym typeface="Trebuchet MS"/>
              </a:rPr>
              <a:t>Finalization </a:t>
            </a:r>
            <a:r>
              <a:rPr kumimoji="0" lang="en-US" sz="4200" b="1" i="0" u="sng" strike="noStrike" kern="0" cap="none" spc="0" normalizeH="0" baseline="0" noProof="0" dirty="0">
                <a:ln>
                  <a:noFill/>
                </a:ln>
                <a:solidFill>
                  <a:sysClr val="windowText" lastClr="000000"/>
                </a:solidFill>
                <a:effectLst/>
                <a:uLnTx/>
                <a:uFillTx/>
                <a:latin typeface="Trebuchet MS"/>
                <a:sym typeface="Calibri"/>
              </a:rPr>
              <a:t>Meeting</a:t>
            </a: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all components of the budget, which should be updated based on feedback from the Cluster Superintendent and key leaders.  After review, GO Teams will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FY26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14</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a:t>
            </a:r>
            <a:r>
              <a:rPr lang="en-US" sz="8800">
                <a:ln>
                  <a:solidFill>
                    <a:schemeClr val="bg2"/>
                  </a:solidFill>
                </a:ln>
              </a:rPr>
              <a:t>Updates</a:t>
            </a:r>
            <a:endParaRPr lang="en-US" sz="8800" dirty="0">
              <a:ln>
                <a:solidFill>
                  <a:schemeClr val="bg2"/>
                </a:solidFill>
              </a:ln>
            </a:endParaRP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dirty="0"/>
              <a:t>Changes since Feedback Meeting</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vert="horz" lIns="0" tIns="0" rIns="0" bIns="0" rtlCol="0" anchor="t">
            <a:noAutofit/>
          </a:bodyPr>
          <a:lstStyle/>
          <a:p>
            <a:r>
              <a:rPr lang="en-US" sz="2400" dirty="0"/>
              <a:t>There </a:t>
            </a:r>
            <a:r>
              <a:rPr lang="en-US" sz="2400" dirty="0">
                <a:highlight>
                  <a:srgbClr val="FFFF00"/>
                </a:highlight>
              </a:rPr>
              <a:t>were</a:t>
            </a:r>
            <a:r>
              <a:rPr lang="en-US" sz="2400" dirty="0"/>
              <a:t> changes made to the draft budget we discussed at our last meeting. </a:t>
            </a:r>
          </a:p>
          <a:p>
            <a:r>
              <a:rPr lang="en-US" sz="2400" dirty="0"/>
              <a:t>These changes reflect an allocation change of </a:t>
            </a:r>
            <a:r>
              <a:rPr lang="en-US" sz="2400" dirty="0">
                <a:highlight>
                  <a:srgbClr val="FFFF00"/>
                </a:highlight>
              </a:rPr>
              <a:t>+ 56,000.</a:t>
            </a:r>
          </a:p>
          <a:p>
            <a:r>
              <a:rPr lang="en-US" sz="2400" dirty="0">
                <a:highlight>
                  <a:srgbClr val="FFFF00"/>
                </a:highlight>
              </a:rPr>
              <a:t>Changes are detailed on the next slide.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253395" cy="1043268"/>
          </a:xfrm>
        </p:spPr>
        <p:txBody>
          <a:bodyPr>
            <a:normAutofit fontScale="90000"/>
          </a:bodyPr>
          <a:lstStyle/>
          <a:p>
            <a:r>
              <a:rPr lang="en-US" dirty="0">
                <a:solidFill>
                  <a:schemeClr val="tx2"/>
                </a:solidFill>
              </a:rPr>
              <a:t>Summary of Changes since Feedback Meeting</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3412135972"/>
              </p:ext>
            </p:extLst>
          </p:nvPr>
        </p:nvGraphicFramePr>
        <p:xfrm>
          <a:off x="617837" y="2121243"/>
          <a:ext cx="10072370" cy="4746210"/>
        </p:xfrm>
        <a:graphic>
          <a:graphicData uri="http://schemas.openxmlformats.org/drawingml/2006/table">
            <a:tbl>
              <a:tblPr firstRow="1" bandRow="1">
                <a:tableStyleId>{073A0DAA-6AF3-43AB-8588-CEC1D06C72B9}</a:tableStyleId>
              </a:tblPr>
              <a:tblGrid>
                <a:gridCol w="4993599">
                  <a:extLst>
                    <a:ext uri="{9D8B030D-6E8A-4147-A177-3AD203B41FA5}">
                      <a16:colId xmlns:a16="http://schemas.microsoft.com/office/drawing/2014/main" val="315162181"/>
                    </a:ext>
                  </a:extLst>
                </a:gridCol>
                <a:gridCol w="5078771">
                  <a:extLst>
                    <a:ext uri="{9D8B030D-6E8A-4147-A177-3AD203B41FA5}">
                      <a16:colId xmlns:a16="http://schemas.microsoft.com/office/drawing/2014/main" val="2319497927"/>
                    </a:ext>
                  </a:extLst>
                </a:gridCol>
              </a:tblGrid>
              <a:tr h="583482">
                <a:tc>
                  <a:txBody>
                    <a:bodyPr/>
                    <a:lstStyle/>
                    <a:p>
                      <a:pPr algn="ctr"/>
                      <a:r>
                        <a:rPr lang="en-US" sz="2000"/>
                        <a:t>Allocation/Staffing Change</a:t>
                      </a:r>
                    </a:p>
                  </a:txBody>
                  <a:tcPr anchor="ctr"/>
                </a:tc>
                <a:tc>
                  <a:txBody>
                    <a:bodyPr/>
                    <a:lstStyle/>
                    <a:p>
                      <a:pPr algn="ctr"/>
                      <a:r>
                        <a:rPr lang="en-US" sz="2000"/>
                        <a:t>Change from Feedback Presentation</a:t>
                      </a:r>
                    </a:p>
                  </a:txBody>
                  <a:tcPr anchor="ctr"/>
                </a:tc>
                <a:extLst>
                  <a:ext uri="{0D108BD9-81ED-4DB2-BD59-A6C34878D82A}">
                    <a16:rowId xmlns:a16="http://schemas.microsoft.com/office/drawing/2014/main" val="1636317800"/>
                  </a:ext>
                </a:extLst>
              </a:tr>
              <a:tr h="646905">
                <a:tc>
                  <a:txBody>
                    <a:bodyPr/>
                    <a:lstStyle/>
                    <a:p>
                      <a:r>
                        <a:rPr lang="en-US" i="1" dirty="0">
                          <a:solidFill>
                            <a:srgbClr val="FF0000"/>
                          </a:solidFill>
                        </a:rPr>
                        <a:t>Received feedback that I would lose an IRR special education teacher due to student allotment. </a:t>
                      </a:r>
                    </a:p>
                  </a:txBody>
                  <a:tcPr/>
                </a:tc>
                <a:tc>
                  <a:txBody>
                    <a:bodyPr/>
                    <a:lstStyle/>
                    <a:p>
                      <a:pPr lvl="0">
                        <a:buNone/>
                      </a:pPr>
                      <a:r>
                        <a:rPr lang="en-US" sz="1800" b="0" i="1" u="none" strike="noStrike" noProof="0" dirty="0">
                          <a:solidFill>
                            <a:srgbClr val="FF0000"/>
                          </a:solidFill>
                          <a:latin typeface="Franklin Gothic Book"/>
                        </a:rPr>
                        <a:t> </a:t>
                      </a:r>
                      <a:r>
                        <a:rPr lang="en-US" i="1" dirty="0">
                          <a:solidFill>
                            <a:srgbClr val="FF0000"/>
                          </a:solidFill>
                        </a:rPr>
                        <a:t>Added 36,000 to materials and supplies line to support technology </a:t>
                      </a:r>
                      <a:r>
                        <a:rPr lang="en-US" i="1" dirty="0" err="1">
                          <a:solidFill>
                            <a:srgbClr val="FF0000"/>
                          </a:solidFill>
                        </a:rPr>
                        <a:t>andstduent</a:t>
                      </a:r>
                      <a:r>
                        <a:rPr lang="en-US" i="1" dirty="0">
                          <a:solidFill>
                            <a:srgbClr val="FF0000"/>
                          </a:solidFill>
                        </a:rPr>
                        <a:t> </a:t>
                      </a:r>
                      <a:r>
                        <a:rPr lang="en-US" i="1" dirty="0" err="1">
                          <a:solidFill>
                            <a:srgbClr val="FF0000"/>
                          </a:solidFill>
                        </a:rPr>
                        <a:t>suppliesneeds</a:t>
                      </a:r>
                      <a:r>
                        <a:rPr lang="en-US" i="1" dirty="0">
                          <a:solidFill>
                            <a:srgbClr val="FF0000"/>
                          </a:solidFill>
                        </a:rPr>
                        <a:t>.</a:t>
                      </a:r>
                    </a:p>
                  </a:txBody>
                  <a:tcPr/>
                </a:tc>
                <a:extLst>
                  <a:ext uri="{0D108BD9-81ED-4DB2-BD59-A6C34878D82A}">
                    <a16:rowId xmlns:a16="http://schemas.microsoft.com/office/drawing/2014/main" val="400216019"/>
                  </a:ext>
                </a:extLst>
              </a:tr>
              <a:tr h="646905">
                <a:tc>
                  <a:txBody>
                    <a:bodyPr/>
                    <a:lstStyle/>
                    <a:p>
                      <a:r>
                        <a:rPr lang="en-US" i="1" dirty="0">
                          <a:solidFill>
                            <a:srgbClr val="FF0000"/>
                          </a:solidFill>
                        </a:rPr>
                        <a:t>Received feedback that I will be able to keep school clerk 211 days versus changing to 202 days. </a:t>
                      </a:r>
                    </a:p>
                  </a:txBody>
                  <a:tcPr/>
                </a:tc>
                <a:tc>
                  <a:txBody>
                    <a:bodyPr/>
                    <a:lstStyle/>
                    <a:p>
                      <a:pPr lvl="0">
                        <a:buNone/>
                      </a:pPr>
                      <a:endParaRPr lang="en-US" i="1" dirty="0">
                        <a:solidFill>
                          <a:srgbClr val="FF0000"/>
                        </a:solidFill>
                      </a:endParaRPr>
                    </a:p>
                  </a:txBody>
                  <a:tcPr/>
                </a:tc>
                <a:extLst>
                  <a:ext uri="{0D108BD9-81ED-4DB2-BD59-A6C34878D82A}">
                    <a16:rowId xmlns:a16="http://schemas.microsoft.com/office/drawing/2014/main" val="2776471190"/>
                  </a:ext>
                </a:extLst>
              </a:tr>
              <a:tr h="583482">
                <a:tc>
                  <a:txBody>
                    <a:bodyPr/>
                    <a:lstStyle/>
                    <a:p>
                      <a:endParaRPr lang="en-US">
                        <a:solidFill>
                          <a:srgbClr val="000000"/>
                        </a:solidFill>
                      </a:endParaRPr>
                    </a:p>
                  </a:txBody>
                  <a:tcPr/>
                </a:tc>
                <a:tc>
                  <a:txBody>
                    <a:bodyPr/>
                    <a:lstStyle/>
                    <a:p>
                      <a:endParaRPr lang="en-US">
                        <a:solidFill>
                          <a:srgbClr val="000000"/>
                        </a:solidFill>
                      </a:endParaRPr>
                    </a:p>
                  </a:txBody>
                  <a:tcPr/>
                </a:tc>
                <a:extLst>
                  <a:ext uri="{0D108BD9-81ED-4DB2-BD59-A6C34878D82A}">
                    <a16:rowId xmlns:a16="http://schemas.microsoft.com/office/drawing/2014/main" val="382406536"/>
                  </a:ext>
                </a:extLst>
              </a:tr>
              <a:tr h="583482">
                <a:tc>
                  <a:txBody>
                    <a:bodyPr/>
                    <a:lstStyle/>
                    <a:p>
                      <a:endParaRPr lang="en-US">
                        <a:solidFill>
                          <a:srgbClr val="000000"/>
                        </a:solidFill>
                      </a:endParaRPr>
                    </a:p>
                  </a:txBody>
                  <a:tcPr/>
                </a:tc>
                <a:tc>
                  <a:txBody>
                    <a:bodyPr/>
                    <a:lstStyle/>
                    <a:p>
                      <a:endParaRPr lang="en-US">
                        <a:solidFill>
                          <a:srgbClr val="000000"/>
                        </a:solidFill>
                      </a:endParaRPr>
                    </a:p>
                  </a:txBody>
                  <a:tcPr/>
                </a:tc>
                <a:extLst>
                  <a:ext uri="{0D108BD9-81ED-4DB2-BD59-A6C34878D82A}">
                    <a16:rowId xmlns:a16="http://schemas.microsoft.com/office/drawing/2014/main" val="957636386"/>
                  </a:ext>
                </a:extLst>
              </a:tr>
              <a:tr h="583482">
                <a:tc>
                  <a:txBody>
                    <a:bodyPr/>
                    <a:lstStyle/>
                    <a:p>
                      <a:endParaRPr lang="en-US">
                        <a:solidFill>
                          <a:srgbClr val="000000"/>
                        </a:solidFill>
                      </a:endParaRPr>
                    </a:p>
                  </a:txBody>
                  <a:tcPr/>
                </a:tc>
                <a:tc>
                  <a:txBody>
                    <a:bodyPr/>
                    <a:lstStyle/>
                    <a:p>
                      <a:endParaRPr lang="en-US">
                        <a:solidFill>
                          <a:srgbClr val="000000"/>
                        </a:solidFill>
                      </a:endParaRPr>
                    </a:p>
                  </a:txBody>
                  <a:tcPr/>
                </a:tc>
                <a:extLst>
                  <a:ext uri="{0D108BD9-81ED-4DB2-BD59-A6C34878D82A}">
                    <a16:rowId xmlns:a16="http://schemas.microsoft.com/office/drawing/2014/main" val="999313731"/>
                  </a:ext>
                </a:extLst>
              </a:tr>
              <a:tr h="583482">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577226448"/>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952500" y="365125"/>
            <a:ext cx="104013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914400" fontAlgn="auto">
              <a:lnSpc>
                <a:spcPct val="90000"/>
              </a:lnSpc>
              <a:spcAft>
                <a:spcPts val="600"/>
              </a:spcAft>
              <a:buClrTx/>
              <a:buSzTx/>
              <a:tabLst/>
              <a:defRPr/>
            </a:pPr>
            <a:r>
              <a:rPr kumimoji="0" lang="en-US" sz="3400" b="1" i="0" u="none" strike="noStrike" kern="1200" cap="none" spc="100" normalizeH="0" baseline="0" noProof="0">
                <a:ln>
                  <a:noFill/>
                </a:ln>
                <a:solidFill>
                  <a:schemeClr val="bg1"/>
                </a:solidFill>
                <a:effectLst/>
                <a:uLnTx/>
                <a:uFillTx/>
                <a:latin typeface="+mj-lt"/>
                <a:ea typeface="+mj-ea"/>
                <a:cs typeface="+mj-cs"/>
              </a:rPr>
              <a:t>Budget by Function (required)</a:t>
            </a:r>
          </a:p>
          <a:p>
            <a:pPr marL="0" marR="0" lvl="0" indent="0" algn="l" defTabSz="914400" fontAlgn="auto">
              <a:lnSpc>
                <a:spcPct val="90000"/>
              </a:lnSpc>
              <a:spcAft>
                <a:spcPts val="600"/>
              </a:spcAft>
              <a:buClrTx/>
              <a:buSzTx/>
              <a:tabLst/>
              <a:defRPr/>
            </a:pPr>
            <a:r>
              <a:rPr kumimoji="0" lang="en-US" sz="3400" b="1" i="0" u="none" strike="noStrike" kern="1200" cap="none" spc="100" normalizeH="0" baseline="0" noProof="0">
                <a:ln>
                  <a:noFill/>
                </a:ln>
                <a:solidFill>
                  <a:schemeClr val="bg1"/>
                </a:solidFill>
                <a:effectLst/>
                <a:uLnTx/>
                <a:uFillTx/>
                <a:latin typeface="+mj-lt"/>
                <a:ea typeface="+mj-ea"/>
                <a:cs typeface="+mj-cs"/>
              </a:rPr>
              <a:t>*Based on Current Allocation of School Budget</a:t>
            </a:r>
          </a:p>
        </p:txBody>
      </p:sp>
      <p:pic>
        <p:nvPicPr>
          <p:cNvPr id="4" name="Picture 3">
            <a:extLst>
              <a:ext uri="{FF2B5EF4-FFF2-40B4-BE49-F238E27FC236}">
                <a16:creationId xmlns:a16="http://schemas.microsoft.com/office/drawing/2014/main" id="{B1B023AC-722F-5752-8281-F9B9C18EAA15}"/>
              </a:ext>
            </a:extLst>
          </p:cNvPr>
          <p:cNvPicPr>
            <a:picLocks noChangeAspect="1"/>
          </p:cNvPicPr>
          <p:nvPr/>
        </p:nvPicPr>
        <p:blipFill>
          <a:blip r:embed="rId2"/>
          <a:stretch>
            <a:fillRect/>
          </a:stretch>
        </p:blipFill>
        <p:spPr>
          <a:xfrm>
            <a:off x="2114917" y="1825625"/>
            <a:ext cx="8095515" cy="4351338"/>
          </a:xfrm>
          <a:prstGeom prst="rect">
            <a:avLst/>
          </a:prstGeom>
          <a:noFill/>
        </p:spPr>
      </p:pic>
      <p:sp>
        <p:nvSpPr>
          <p:cNvPr id="23" name="Slide Number Placeholder 5">
            <a:extLst>
              <a:ext uri="{FF2B5EF4-FFF2-40B4-BE49-F238E27FC236}">
                <a16:creationId xmlns:a16="http://schemas.microsoft.com/office/drawing/2014/main" id="{829CC11F-C1E1-FF95-BB87-A6066D3CFB84}"/>
              </a:ext>
            </a:extLst>
          </p:cNvPr>
          <p:cNvSpPr>
            <a:spLocks noGrp="1"/>
          </p:cNvSpPr>
          <p:nvPr>
            <p:ph type="sldNum" sz="quarter" idx="12"/>
          </p:nvPr>
        </p:nvSpPr>
        <p:spPr>
          <a:xfrm>
            <a:off x="971550" y="6332220"/>
            <a:ext cx="523240" cy="247651"/>
          </a:xfrm>
        </p:spPr>
        <p:txBody>
          <a:bodyPr/>
          <a:lstStyle/>
          <a:p>
            <a:pPr>
              <a:spcAft>
                <a:spcPts val="600"/>
              </a:spcAft>
            </a:pPr>
            <a:fld id="{F7886C9C-DC18-4195-8FD5-A50AA931D419}" type="slidenum">
              <a:rPr lang="en-US" smtClean="0">
                <a:solidFill>
                  <a:prstClr val="black">
                    <a:tint val="75000"/>
                  </a:prstClr>
                </a:solidFill>
              </a:rPr>
              <a:pPr>
                <a:spcAft>
                  <a:spcPts val="600"/>
                </a:spcAft>
              </a:pPr>
              <a:t>9</a:t>
            </a:fld>
            <a:endParaRPr lang="en-US">
              <a:solidFill>
                <a:prstClr val="black">
                  <a:tint val="75000"/>
                </a:prstClr>
              </a:solidFill>
            </a:endParaRPr>
          </a:p>
        </p:txBody>
      </p:sp>
    </p:spTree>
    <p:extLst>
      <p:ext uri="{BB962C8B-B14F-4D97-AF65-F5344CB8AC3E}">
        <p14:creationId xmlns:p14="http://schemas.microsoft.com/office/powerpoint/2010/main" val="1199750312"/>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7F33A-7F3F-468C-BBAA-CD2B44DBE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194</TotalTime>
  <Words>790</Words>
  <Application>Microsoft Office PowerPoint</Application>
  <PresentationFormat>Widescreen</PresentationFormat>
  <Paragraphs>106</Paragraphs>
  <Slides>17</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Aptos</vt:lpstr>
      <vt:lpstr>Arial</vt:lpstr>
      <vt:lpstr>Arial Black</vt:lpstr>
      <vt:lpstr>Calibri</vt:lpstr>
      <vt:lpstr>Franklin Gothic Book</vt:lpstr>
      <vt:lpstr>Franklin Gothic Demi</vt:lpstr>
      <vt:lpstr>Noto Sans Symbols</vt:lpstr>
      <vt:lpstr>Sabon Next LT</vt:lpstr>
      <vt:lpstr>Tenorite</vt:lpstr>
      <vt:lpstr>Times New Roman</vt:lpstr>
      <vt:lpstr>Trebuchet MS</vt:lpstr>
      <vt:lpstr>Wingdings</vt:lpstr>
      <vt:lpstr>Theme1</vt:lpstr>
      <vt:lpstr>2022 Principal's Report Template - Mtg 1</vt:lpstr>
      <vt:lpstr> Miles ElemFY26 Budget Finalization Meeting</vt:lpstr>
      <vt:lpstr>PowerPoint Presentation</vt:lpstr>
      <vt:lpstr>Norms</vt:lpstr>
      <vt:lpstr>PowerPoint Presentation</vt:lpstr>
      <vt:lpstr>PowerPoint Presentation</vt:lpstr>
      <vt:lpstr>Budget Updates</vt:lpstr>
      <vt:lpstr>Changes since Feedback Meeting</vt:lpstr>
      <vt:lpstr>Summary of Changes since Feedback Meeting</vt:lpstr>
      <vt:lpstr>PowerPoint Presentation</vt:lpstr>
      <vt:lpstr>PowerPoint Presentation</vt:lpstr>
      <vt:lpstr> Discussion &amp; Questions</vt:lpstr>
      <vt:lpstr>Action on the Budget</vt:lpstr>
      <vt:lpstr>Additional Agenda Items</vt:lpstr>
      <vt:lpstr>EXTENDED - declare by March 7!</vt:lpstr>
      <vt:lpstr>Thank you!</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Perry, Thalise</cp:lastModifiedBy>
  <cp:revision>3</cp:revision>
  <dcterms:created xsi:type="dcterms:W3CDTF">2025-01-22T23:16:30Z</dcterms:created>
  <dcterms:modified xsi:type="dcterms:W3CDTF">2025-03-06T17:57:34Z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ies>
</file>